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72" r:id="rId23"/>
    <p:sldId id="257" r:id="rId3"/>
    <p:sldId id="258" r:id="rId4"/>
    <p:sldId id="259" r:id="rId5"/>
    <p:sldId id="260" r:id="rId6"/>
    <p:sldId id="261" r:id="rId7"/>
    <p:sldId id="262" r:id="rId8"/>
    <p:sldId id="263" r:id="rId9"/>
    <p:sldId id="273" r:id="rId24"/>
    <p:sldId id="264" r:id="rId10"/>
    <p:sldId id="265" r:id="rId11"/>
    <p:sldId id="266" r:id="rId12"/>
    <p:sldId id="267" r:id="rId13"/>
    <p:sldId id="268" r:id="rId14"/>
    <p:sldId id="269" r:id="rId15"/>
    <p:sldId id="270" r:id="rId16"/>
    <p:sldId id="271" r:id="rId17"/>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475" autoAdjust="0"/>
  </p:normalViewPr>
  <p:slideViewPr>
    <p:cSldViewPr snapToGrid="0">
      <p:cViewPr varScale="1">
        <p:scale>
          <a:sx n="62" d="100"/>
          <a:sy n="62" d="100"/>
        </p:scale>
        <p:origin x="138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PURPOSE AND TIMING</a:t>
            </a:r>
          </a:p>
          <a:p>
            <a:r>
              <a:t>1 minute. Introduce the business and the main question you want the forum to help you think through. Slides 1–18 total about 45 minutes of presenting; slide 19 opens about 45 minutes of discussion (a 90-minute segment).</a:t>
            </a:r>
          </a:p>
          <a:p/>
          <a:p>
            <a:r>
              <a:t>COMPLETE THIS SLIDE</a:t>
            </a:r>
          </a:p>
          <a:p>
            <a:r>
              <a:t>Copy the plan header from the two-page plan: company, presenter, date, baseline year and five-year period. Use the same fiscal years everywhere.</a:t>
            </a:r>
          </a:p>
          <a:p>
            <a:r>
              <a:t>- FY0 = the latest complete actual year, or a clearly marked current full-year forecast.</a:t>
            </a:r>
          </a:p>
          <a:p>
            <a:r>
              <a:t>- FY1–FY5 = the five plan years.</a:t>
            </a:r>
          </a:p>
          <a:p>
            <a:r>
              <a:t>- State the currency (CAD, USD or other) and the scale (thousands or millions).</a:t>
            </a:r>
          </a:p>
          <a:p>
            <a:r>
              <a:t>The optional workbook example uses CAD thousands, a 2026 baseline and 2027–2031 plan years.</a:t>
            </a:r>
          </a:p>
          <a:p/>
          <a:p>
            <a:r>
              <a:t>TEMPLATE NOTE</a:t>
            </a:r>
          </a:p>
          <a:p>
            <a:r>
              <a:t>Replace all bracketed text. The two-page plan is the primary document; this deck expands the same plan for a ~45-minute presentation and a ~45-minute forum discussion of blind spots and weak points. Hide or delete fields you don't use, and keep to the agreed time.</a:t>
            </a:r>
          </a:p>
          <a:p/>
          <a:p>
            <a:r>
              <a:t>Original template prepared for this forum. No company facts are prefilled.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Mission: whose problem you solve and how (your X factor).</a:t>
            </a:r>
          </a:p>
          <a:p>
            <a:r>
              <a:t>Guarantee: a measurable standard, its scope and the remedy if you miss it. Choose a promise the operation can deliver, and include its cost in the plan.</a:t>
            </a:r>
          </a:p>
          <a:p/>
          <a:p>
            <a:r>
              <a:t>METHOD / SOURCE</a:t>
            </a:r>
          </a:p>
          <a:p>
            <a:r>
              <a:t>https://www.eosworldwide.com/vto</a:t>
            </a:r>
          </a:p>
          <a:p>
            <a:r>
              <a:t>https://scalingup.com/blog/what-is-strategic-planning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List strengths and constraints as they are today (not aspirational), each with evidence: repeat business, customer concentration, utilization, delivery performance or margin by product.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same FY0 and FY5 figures as the profit and loss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there is no major pivot, write “scale the current model”. If there is one, record the change, the evidence, the first test, the threshold, the spending limit and the decision date.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Copy the figures from section 5 of the two-page plan (or the workbook's Slide transfer sheet). The files do not update each other, so re-copy after each revision.</a:t>
            </a:r>
          </a:p>
          <a:p>
            <a:r>
              <a:t>Enter expenses as positive amounts. Include your own compensation at a market-based level. Never compare an incomplete year-to-date figure with a future full year.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 annual cash bridge can miss seasonal or launch-related shortages. Use a monthly forecast where timing matters.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Highlight any weaknesses in red.</a:t>
            </a:r>
          </a:p>
          <a:p>
            <a:r>
              <a:t>Mark vacancies. Make sure the staffing matches the average FTE in the financial plan.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Mark new roles. Name the first hire or promotion, its trigger and its annual cost, and include that cost in the financial plan.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same three priorities as the two-page plan. Tip: start with Year 5 and work backwards.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Three Year-1 outcomes, each with a target. The next 90 days should show visible progress on each one.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Up to five KPIs, with targets and owners.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Name the risks that would change the plan, the early signal for each, and who acts.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Questions and Experience Shares you want from the herd.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FORMAT</a:t>
            </a:r>
          </a:p>
          <a:p>
            <a:r>
              <a:t>Each member has a 90-minute segment: about 45 minutes presenting and about 45 minutes of discussion on blind spots and weak points.</a:t>
            </a:r>
          </a:p>
          <a:p>
            <a:r>
              <a:t>Every member uses the same sections in the same order, so the forum always knows where to find each answer. Keep it concise and simple, and use images, graphs and pictures wherever they explain faster than words.</a:t>
            </a:r>
          </a:p>
          <a:p>
            <a:r>
              <a:t>This deck can later become the basis of a pitch to your team, leaders or lenders.</a:t>
            </a:r>
          </a:p>
          <a:p>
            <a:r>
              <a:t>Show this slide for a few seconds only; it sits inside the 1-minute opening.</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CHART PLACEHOLDER</a:t>
            </a:r>
          </a:p>
          <a:p>
            <a:r>
              <a:t>Replace the grey sketch with a real chart of revenue, EBITDA and net profit for FY0–FY5. Build it in the workbook or Google Sheets and paste it in (in Google Slides: Insert &gt; Chart &gt; From Sheets keeps it linked). Delete the sketch bars and the dashed frame once the chart is in.</a:t>
            </a:r>
          </a:p>
          <a:p>
            <a:r>
              <a:t>Use the same figures as the profit and loss slide. A picture of the trend is faster for the forum to read than the table.</a:t>
            </a:r>
          </a:p>
          <a:p>
            <a:r>
              <a:t>Fill the three numbers on the right from the same figures.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PRESSURE TEST (about 45 minutes)</a:t>
            </a:r>
          </a:p>
          <a:p>
            <a:r>
              <a:t>This is the second half of the 90-minute segment: the forum looks for blind spots and weak points in the plan.</a:t>
            </a:r>
          </a:p>
          <a:p>
            <a:r>
              <a:t>Suggested flow, adjust as the herd sees fit: clarifying questions first, then blind spots, then weak points and stress tests, then experience shares. Keep to Experience Shares rather than advice.</a:t>
            </a:r>
          </a:p>
          <a:p>
            <a:r>
              <a:t>Presenter: listen, ask for detail, and capture the top insight, what you will change in the plan and who you will follow up with.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0E24C29-8183-4C92-9D84-BE7AD8F0E532}"/>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E0A640FA-E435-4F18-9886-581674D17839}"/>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FEA468B9-7182-42A9-8B5B-A630B36B4132}"/>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F3A4EB6-2D52-4C39-8E1F-BC49DA4BE89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F1B4327C-CE46-472E-8158-C54756E85871}"/>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185C72A4-BF6B-4556-8112-B87A583DED04}"/>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E2339294-D2CC-4605-968C-5ACBA07DE31E}"/>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34EF21F2-10DB-47B6-BCBE-B589BB03D6EE}"/>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EC4323C-95B6-467A-914A-7F70CAAAE2A8}"/>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6F51DB76-81C1-4348-993E-C738559E9A16}"/>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pic>
        <p:nvPicPr>
          <p:cNvPr id="2" name="Picture 1" descr="water-buffalo-eo-ottawa.png"/>
          <p:cNvPicPr>
            <a:picLocks noChangeAspect="1"/>
          </p:cNvPicPr>
          <p:nvPr/>
        </p:nvPicPr>
        <p:blipFill>
          <a:blip r:embed="rId3"/>
          <a:stretch>
            <a:fillRect/>
          </a:stretch>
        </p:blipFill>
        <p:spPr>
          <a:xfrm>
            <a:off x="8092440" y="1143000"/>
            <a:ext cx="3547872" cy="1951329"/>
          </a:xfrm>
          <a:prstGeom prst="rect">
            <a:avLst/>
          </a:prstGeom>
        </p:spPr>
      </p:pic>
      <p:sp>
        <p:nvSpPr>
          <p:cNvPr id="3" name="TextBox 2"/>
          <p:cNvSpPr txBox="1"/>
          <p:nvPr/>
        </p:nvSpPr>
        <p:spPr>
          <a:xfrm>
            <a:off x="548640" y="1188720"/>
            <a:ext cx="7315200" cy="256032"/>
          </a:xfrm>
          <a:prstGeom prst="rect">
            <a:avLst/>
          </a:prstGeom>
          <a:noFill/>
        </p:spPr>
        <p:txBody>
          <a:bodyPr wrap="square" lIns="0" rIns="0" tIns="0" bIns="0" anchor="t"/>
          <a:lstStyle/>
          <a:p>
            <a:r>
              <a:rPr sz="1000" b="1" i="0" spc="250">
                <a:solidFill>
                  <a:srgbClr val="9C4A24"/>
                </a:solidFill>
                <a:latin typeface="Inter"/>
              </a:rPr>
              <a:t>THE BUFFALOES  ·  EO OTTAWA FORUM  ·  TREMBLANT RETREAT</a:t>
            </a:r>
          </a:p>
        </p:txBody>
      </p:sp>
      <p:sp>
        <p:nvSpPr>
          <p:cNvPr id="4" name="TextBox 3"/>
          <p:cNvSpPr txBox="1"/>
          <p:nvPr/>
        </p:nvSpPr>
        <p:spPr>
          <a:xfrm>
            <a:off x="548640" y="1554480"/>
            <a:ext cx="7315200" cy="1920240"/>
          </a:xfrm>
          <a:prstGeom prst="rect">
            <a:avLst/>
          </a:prstGeom>
          <a:noFill/>
        </p:spPr>
        <p:txBody>
          <a:bodyPr wrap="square" lIns="0" rIns="0" tIns="0" bIns="0" anchor="t"/>
          <a:lstStyle/>
          <a:p>
            <a:pPr>
              <a:lnSpc>
                <a:spcPct val="95000"/>
              </a:lnSpc>
            </a:pPr>
            <a:r>
              <a:rPr sz="5800" b="0" i="0">
                <a:solidFill>
                  <a:srgbClr val="1F2733"/>
                </a:solidFill>
                <a:latin typeface="Newsreader"/>
              </a:rPr>
              <a:t>Five-year</a:t>
            </a:r>
          </a:p>
          <a:p>
            <a:pPr>
              <a:lnSpc>
                <a:spcPct val="95000"/>
              </a:lnSpc>
            </a:pPr>
            <a:r>
              <a:rPr sz="5800" b="0" i="1">
                <a:solidFill>
                  <a:srgbClr val="9C4A24"/>
                </a:solidFill>
                <a:latin typeface="Newsreader"/>
              </a:rPr>
              <a:t>business plan</a:t>
            </a:r>
          </a:p>
        </p:txBody>
      </p:sp>
      <p:sp>
        <p:nvSpPr>
          <p:cNvPr id="5" name="TextBox 4"/>
          <p:cNvSpPr txBox="1"/>
          <p:nvPr/>
        </p:nvSpPr>
        <p:spPr>
          <a:xfrm>
            <a:off x="548640" y="3611880"/>
            <a:ext cx="7315200" cy="548640"/>
          </a:xfrm>
          <a:prstGeom prst="rect">
            <a:avLst/>
          </a:prstGeom>
          <a:noFill/>
        </p:spPr>
        <p:txBody>
          <a:bodyPr wrap="square" lIns="0" rIns="0" tIns="0" bIns="0" anchor="t"/>
          <a:lstStyle/>
          <a:p>
            <a:r>
              <a:rPr sz="3000" b="0" i="0">
                <a:solidFill>
                  <a:srgbClr val="6A707A"/>
                </a:solidFill>
                <a:latin typeface="Newsreader"/>
              </a:rPr>
              <a:t>[Company name]</a:t>
            </a:r>
          </a:p>
        </p:txBody>
      </p:sp>
      <p:cxnSp>
        <p:nvCxnSpPr>
          <p:cNvPr id="6" name="Connector 5"/>
          <p:cNvCxnSpPr/>
          <p:nvPr/>
        </p:nvCxnSpPr>
        <p:spPr>
          <a:xfrm>
            <a:off x="548640" y="452628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48640" y="4773168"/>
            <a:ext cx="2103120" cy="237744"/>
          </a:xfrm>
          <a:prstGeom prst="rect">
            <a:avLst/>
          </a:prstGeom>
          <a:noFill/>
        </p:spPr>
        <p:txBody>
          <a:bodyPr wrap="square" lIns="0" rIns="0" tIns="0" bIns="0" anchor="t"/>
          <a:lstStyle/>
          <a:p>
            <a:r>
              <a:rPr sz="950" b="1" i="0" spc="180">
                <a:solidFill>
                  <a:srgbClr val="6A707A"/>
                </a:solidFill>
                <a:latin typeface="Inter"/>
              </a:rPr>
              <a:t>PRESENTER</a:t>
            </a:r>
          </a:p>
        </p:txBody>
      </p:sp>
      <p:sp>
        <p:nvSpPr>
          <p:cNvPr id="8" name="TextBox 7"/>
          <p:cNvSpPr txBox="1"/>
          <p:nvPr/>
        </p:nvSpPr>
        <p:spPr>
          <a:xfrm>
            <a:off x="548640" y="5047488"/>
            <a:ext cx="2057400" cy="640080"/>
          </a:xfrm>
          <a:prstGeom prst="rect">
            <a:avLst/>
          </a:prstGeom>
          <a:noFill/>
        </p:spPr>
        <p:txBody>
          <a:bodyPr wrap="square" lIns="0" rIns="0" tIns="0" bIns="0" anchor="t"/>
          <a:lstStyle/>
          <a:p>
            <a:r>
              <a:rPr sz="1300" b="0" i="0">
                <a:solidFill>
                  <a:srgbClr val="6A707A"/>
                </a:solidFill>
                <a:latin typeface="Inter"/>
              </a:rPr>
              <a:t>[Your name]</a:t>
            </a:r>
          </a:p>
        </p:txBody>
      </p:sp>
      <p:sp>
        <p:nvSpPr>
          <p:cNvPr id="9" name="TextBox 8"/>
          <p:cNvSpPr txBox="1"/>
          <p:nvPr/>
        </p:nvSpPr>
        <p:spPr>
          <a:xfrm>
            <a:off x="2807208" y="4773168"/>
            <a:ext cx="2103120" cy="237744"/>
          </a:xfrm>
          <a:prstGeom prst="rect">
            <a:avLst/>
          </a:prstGeom>
          <a:noFill/>
        </p:spPr>
        <p:txBody>
          <a:bodyPr wrap="square" lIns="0" rIns="0" tIns="0" bIns="0" anchor="t"/>
          <a:lstStyle/>
          <a:p>
            <a:r>
              <a:rPr sz="950" b="1" i="0" spc="180">
                <a:solidFill>
                  <a:srgbClr val="6A707A"/>
                </a:solidFill>
                <a:latin typeface="Inter"/>
              </a:rPr>
              <a:t>PRESENTATION DATE</a:t>
            </a:r>
          </a:p>
        </p:txBody>
      </p:sp>
      <p:sp>
        <p:nvSpPr>
          <p:cNvPr id="10" name="TextBox 9"/>
          <p:cNvSpPr txBox="1"/>
          <p:nvPr/>
        </p:nvSpPr>
        <p:spPr>
          <a:xfrm>
            <a:off x="2807208" y="5047488"/>
            <a:ext cx="2057400" cy="640080"/>
          </a:xfrm>
          <a:prstGeom prst="rect">
            <a:avLst/>
          </a:prstGeom>
          <a:noFill/>
        </p:spPr>
        <p:txBody>
          <a:bodyPr wrap="square" lIns="0" rIns="0" tIns="0" bIns="0" anchor="t"/>
          <a:lstStyle/>
          <a:p>
            <a:r>
              <a:rPr sz="1300" b="0" i="0">
                <a:solidFill>
                  <a:srgbClr val="6A707A"/>
                </a:solidFill>
                <a:latin typeface="Inter"/>
              </a:rPr>
              <a:t>[Date]</a:t>
            </a:r>
          </a:p>
        </p:txBody>
      </p:sp>
      <p:sp>
        <p:nvSpPr>
          <p:cNvPr id="11" name="TextBox 10"/>
          <p:cNvSpPr txBox="1"/>
          <p:nvPr/>
        </p:nvSpPr>
        <p:spPr>
          <a:xfrm>
            <a:off x="5065776" y="4773168"/>
            <a:ext cx="2103120" cy="237744"/>
          </a:xfrm>
          <a:prstGeom prst="rect">
            <a:avLst/>
          </a:prstGeom>
          <a:noFill/>
        </p:spPr>
        <p:txBody>
          <a:bodyPr wrap="square" lIns="0" rIns="0" tIns="0" bIns="0" anchor="t"/>
          <a:lstStyle/>
          <a:p>
            <a:r>
              <a:rPr sz="950" b="1" i="0" spc="180">
                <a:solidFill>
                  <a:srgbClr val="6A707A"/>
                </a:solidFill>
                <a:latin typeface="Inter"/>
              </a:rPr>
              <a:t>BASELINE YEAR (FY0)</a:t>
            </a:r>
          </a:p>
        </p:txBody>
      </p:sp>
      <p:sp>
        <p:nvSpPr>
          <p:cNvPr id="12" name="TextBox 11"/>
          <p:cNvSpPr txBox="1"/>
          <p:nvPr/>
        </p:nvSpPr>
        <p:spPr>
          <a:xfrm>
            <a:off x="5065776" y="5047488"/>
            <a:ext cx="2057400" cy="640080"/>
          </a:xfrm>
          <a:prstGeom prst="rect">
            <a:avLst/>
          </a:prstGeom>
          <a:noFill/>
        </p:spPr>
        <p:txBody>
          <a:bodyPr wrap="square" lIns="0" rIns="0" tIns="0" bIns="0" anchor="t"/>
          <a:lstStyle/>
          <a:p>
            <a:r>
              <a:rPr sz="1300" b="0" i="0">
                <a:solidFill>
                  <a:srgbClr val="6A707A"/>
                </a:solidFill>
                <a:latin typeface="Inter"/>
              </a:rPr>
              <a:t>[e.g. 2026 full-year forecast]</a:t>
            </a:r>
          </a:p>
        </p:txBody>
      </p:sp>
      <p:sp>
        <p:nvSpPr>
          <p:cNvPr id="13" name="TextBox 12"/>
          <p:cNvSpPr txBox="1"/>
          <p:nvPr/>
        </p:nvSpPr>
        <p:spPr>
          <a:xfrm>
            <a:off x="7324344" y="4773168"/>
            <a:ext cx="2103120" cy="237744"/>
          </a:xfrm>
          <a:prstGeom prst="rect">
            <a:avLst/>
          </a:prstGeom>
          <a:noFill/>
        </p:spPr>
        <p:txBody>
          <a:bodyPr wrap="square" lIns="0" rIns="0" tIns="0" bIns="0" anchor="t"/>
          <a:lstStyle/>
          <a:p>
            <a:r>
              <a:rPr sz="950" b="1" i="0" spc="180">
                <a:solidFill>
                  <a:srgbClr val="6A707A"/>
                </a:solidFill>
                <a:latin typeface="Inter"/>
              </a:rPr>
              <a:t>PLAN YEARS (FY1–FY5)</a:t>
            </a:r>
          </a:p>
        </p:txBody>
      </p:sp>
      <p:sp>
        <p:nvSpPr>
          <p:cNvPr id="14" name="TextBox 13"/>
          <p:cNvSpPr txBox="1"/>
          <p:nvPr/>
        </p:nvSpPr>
        <p:spPr>
          <a:xfrm>
            <a:off x="7324344" y="5047488"/>
            <a:ext cx="2057400" cy="640080"/>
          </a:xfrm>
          <a:prstGeom prst="rect">
            <a:avLst/>
          </a:prstGeom>
          <a:noFill/>
        </p:spPr>
        <p:txBody>
          <a:bodyPr wrap="square" lIns="0" rIns="0" tIns="0" bIns="0" anchor="t"/>
          <a:lstStyle/>
          <a:p>
            <a:r>
              <a:rPr sz="1300" b="0" i="0">
                <a:solidFill>
                  <a:srgbClr val="6A707A"/>
                </a:solidFill>
                <a:latin typeface="Inter"/>
              </a:rPr>
              <a:t>[e.g. 2027–2031]</a:t>
            </a:r>
          </a:p>
        </p:txBody>
      </p:sp>
      <p:sp>
        <p:nvSpPr>
          <p:cNvPr id="15" name="TextBox 14"/>
          <p:cNvSpPr txBox="1"/>
          <p:nvPr/>
        </p:nvSpPr>
        <p:spPr>
          <a:xfrm>
            <a:off x="9582912" y="4773168"/>
            <a:ext cx="2103120" cy="237744"/>
          </a:xfrm>
          <a:prstGeom prst="rect">
            <a:avLst/>
          </a:prstGeom>
          <a:noFill/>
        </p:spPr>
        <p:txBody>
          <a:bodyPr wrap="square" lIns="0" rIns="0" tIns="0" bIns="0" anchor="t"/>
          <a:lstStyle/>
          <a:p>
            <a:r>
              <a:rPr sz="950" b="1" i="0" spc="180">
                <a:solidFill>
                  <a:srgbClr val="6A707A"/>
                </a:solidFill>
                <a:latin typeface="Inter"/>
              </a:rPr>
              <a:t>CURRENCY AND SCALE</a:t>
            </a:r>
          </a:p>
        </p:txBody>
      </p:sp>
      <p:sp>
        <p:nvSpPr>
          <p:cNvPr id="16" name="TextBox 15"/>
          <p:cNvSpPr txBox="1"/>
          <p:nvPr/>
        </p:nvSpPr>
        <p:spPr>
          <a:xfrm>
            <a:off x="9582912" y="5047488"/>
            <a:ext cx="2057400" cy="640080"/>
          </a:xfrm>
          <a:prstGeom prst="rect">
            <a:avLst/>
          </a:prstGeom>
          <a:noFill/>
        </p:spPr>
        <p:txBody>
          <a:bodyPr wrap="square" lIns="0" rIns="0" tIns="0" bIns="0" anchor="t"/>
          <a:lstStyle/>
          <a:p>
            <a:r>
              <a:rPr sz="1300" b="0" i="0">
                <a:solidFill>
                  <a:srgbClr val="6A707A"/>
                </a:solidFill>
                <a:latin typeface="Inter"/>
              </a:rPr>
              <a:t>[e.g. CAD thousands]</a:t>
            </a:r>
          </a:p>
        </p:txBody>
      </p:sp>
      <p:cxnSp>
        <p:nvCxnSpPr>
          <p:cNvPr id="17" name="Connector 16"/>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48640" y="6391656"/>
            <a:ext cx="8229600" cy="251460"/>
          </a:xfrm>
          <a:prstGeom prst="rect">
            <a:avLst/>
          </a:prstGeom>
          <a:noFill/>
        </p:spPr>
        <p:txBody>
          <a:bodyPr wrap="square" lIns="0" rIns="0" tIns="0" bIns="0" anchor="ctr"/>
          <a:lstStyle/>
          <a:p>
            <a:r>
              <a:rPr sz="800" b="0" i="0" spc="150">
                <a:solidFill>
                  <a:srgbClr val="6A707A"/>
                </a:solidFill>
                <a:latin typeface="Inter"/>
              </a:rPr>
              <a:t>OCTOBER 26–30, 2026  ·  MONT-TREMBLANT, QUÉBEC</a:t>
            </a:r>
          </a:p>
        </p:txBody>
      </p:sp>
      <p:sp>
        <p:nvSpPr>
          <p:cNvPr id="19" name="TextBox 18"/>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01</a:t>
            </a:r>
          </a:p>
        </p:txBody>
      </p:sp>
    </p:spTree>
    <p:extLst>
      <p:ext uri="{BB962C8B-B14F-4D97-AF65-F5344CB8AC3E}">
        <p14:creationId xmlns:p14="http://schemas.microsoft.com/office/powerpoint/2010/main" val="1506927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03  ·  TODAY  ·  4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Business today</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03</a:t>
            </a:r>
          </a:p>
        </p:txBody>
      </p:sp>
      <p:sp>
        <p:nvSpPr>
          <p:cNvPr id="9" name="TextBox 8"/>
          <p:cNvSpPr txBox="1"/>
          <p:nvPr/>
        </p:nvSpPr>
        <p:spPr>
          <a:xfrm>
            <a:off x="548640" y="1783080"/>
            <a:ext cx="6035040" cy="914400"/>
          </a:xfrm>
          <a:prstGeom prst="rect">
            <a:avLst/>
          </a:prstGeom>
          <a:noFill/>
        </p:spPr>
        <p:txBody>
          <a:bodyPr wrap="square" lIns="0" rIns="0" tIns="0" bIns="0" anchor="t"/>
          <a:lstStyle/>
          <a:p>
            <a:r>
              <a:rPr sz="2400" b="0" i="1">
                <a:solidFill>
                  <a:srgbClr val="6A707A"/>
                </a:solidFill>
                <a:latin typeface="Newsreader"/>
              </a:rPr>
              <a:t>[Customers and the problem we solve]</a:t>
            </a:r>
          </a:p>
        </p:txBody>
      </p:sp>
      <p:sp>
        <p:nvSpPr>
          <p:cNvPr id="10" name="TextBox 9"/>
          <p:cNvSpPr txBox="1"/>
          <p:nvPr/>
        </p:nvSpPr>
        <p:spPr>
          <a:xfrm>
            <a:off x="548640" y="2834640"/>
            <a:ext cx="5943600" cy="237744"/>
          </a:xfrm>
          <a:prstGeom prst="rect">
            <a:avLst/>
          </a:prstGeom>
          <a:noFill/>
        </p:spPr>
        <p:txBody>
          <a:bodyPr wrap="square" lIns="0" rIns="0" tIns="0" bIns="0" anchor="t"/>
          <a:lstStyle/>
          <a:p>
            <a:r>
              <a:rPr sz="950" b="1" i="0" spc="180">
                <a:solidFill>
                  <a:srgbClr val="6A707A"/>
                </a:solidFill>
                <a:latin typeface="Inter"/>
              </a:rPr>
              <a:t>WHAT WE SELL AND HOW WE EARN</a:t>
            </a:r>
          </a:p>
        </p:txBody>
      </p:sp>
      <p:sp>
        <p:nvSpPr>
          <p:cNvPr id="11" name="TextBox 10"/>
          <p:cNvSpPr txBox="1"/>
          <p:nvPr/>
        </p:nvSpPr>
        <p:spPr>
          <a:xfrm>
            <a:off x="548640" y="3108960"/>
            <a:ext cx="5943600" cy="457200"/>
          </a:xfrm>
          <a:prstGeom prst="rect">
            <a:avLst/>
          </a:prstGeom>
          <a:noFill/>
        </p:spPr>
        <p:txBody>
          <a:bodyPr wrap="square" lIns="0" rIns="0" tIns="0" bIns="0" anchor="t"/>
          <a:lstStyle/>
          <a:p>
            <a:r>
              <a:rPr sz="1400" b="0" i="0">
                <a:solidFill>
                  <a:srgbClr val="6A707A"/>
                </a:solidFill>
                <a:latin typeface="Inter"/>
              </a:rPr>
              <a:t>[Products or services and how we earn revenue]</a:t>
            </a:r>
          </a:p>
        </p:txBody>
      </p:sp>
      <p:sp>
        <p:nvSpPr>
          <p:cNvPr id="12" name="TextBox 11"/>
          <p:cNvSpPr txBox="1"/>
          <p:nvPr/>
        </p:nvSpPr>
        <p:spPr>
          <a:xfrm>
            <a:off x="548640" y="3703320"/>
            <a:ext cx="5943600" cy="237744"/>
          </a:xfrm>
          <a:prstGeom prst="rect">
            <a:avLst/>
          </a:prstGeom>
          <a:noFill/>
        </p:spPr>
        <p:txBody>
          <a:bodyPr wrap="square" lIns="0" rIns="0" tIns="0" bIns="0" anchor="t"/>
          <a:lstStyle/>
          <a:p>
            <a:r>
              <a:rPr sz="950" b="1" i="0" spc="180">
                <a:solidFill>
                  <a:srgbClr val="6A707A"/>
                </a:solidFill>
                <a:latin typeface="Inter"/>
              </a:rPr>
              <a:t>WHERE AND HOW WE REACH CUSTOMERS</a:t>
            </a:r>
          </a:p>
        </p:txBody>
      </p:sp>
      <p:sp>
        <p:nvSpPr>
          <p:cNvPr id="13" name="TextBox 12"/>
          <p:cNvSpPr txBox="1"/>
          <p:nvPr/>
        </p:nvSpPr>
        <p:spPr>
          <a:xfrm>
            <a:off x="548640" y="3977639"/>
            <a:ext cx="5943600" cy="457200"/>
          </a:xfrm>
          <a:prstGeom prst="rect">
            <a:avLst/>
          </a:prstGeom>
          <a:noFill/>
        </p:spPr>
        <p:txBody>
          <a:bodyPr wrap="square" lIns="0" rIns="0" tIns="0" bIns="0" anchor="t"/>
          <a:lstStyle/>
          <a:p>
            <a:r>
              <a:rPr sz="1400" b="0" i="0">
                <a:solidFill>
                  <a:srgbClr val="6A707A"/>
                </a:solidFill>
                <a:latin typeface="Inter"/>
              </a:rPr>
              <a:t>[Markets, locations and route to customers]</a:t>
            </a:r>
          </a:p>
        </p:txBody>
      </p:sp>
      <p:sp>
        <p:nvSpPr>
          <p:cNvPr id="14" name="Rounded Rectangle 13"/>
          <p:cNvSpPr/>
          <p:nvPr/>
        </p:nvSpPr>
        <p:spPr>
          <a:xfrm>
            <a:off x="6949440" y="1783080"/>
            <a:ext cx="4690872" cy="2743200"/>
          </a:xfrm>
          <a:prstGeom prst="roundRect">
            <a:avLst>
              <a:gd name="adj" fmla="val 2000"/>
            </a:avLst>
          </a:prstGeom>
          <a:solidFill>
            <a:srgbClr val="FFFFFF"/>
          </a:solidFill>
          <a:ln w="9525">
            <a:solidFill>
              <a:srgbClr val="C9CBC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949440" y="2468880"/>
            <a:ext cx="4690872" cy="640080"/>
          </a:xfrm>
          <a:prstGeom prst="rect">
            <a:avLst/>
          </a:prstGeom>
          <a:noFill/>
        </p:spPr>
        <p:txBody>
          <a:bodyPr wrap="square" lIns="0" rIns="0" tIns="0" bIns="0" anchor="t"/>
          <a:lstStyle/>
          <a:p>
            <a:pPr algn="ctr"/>
            <a:r>
              <a:rPr sz="4000" b="0" i="0">
                <a:solidFill>
                  <a:srgbClr val="6A707A"/>
                </a:solidFill>
                <a:latin typeface="Newsreader"/>
              </a:rPr>
              <a:t>+</a:t>
            </a:r>
          </a:p>
        </p:txBody>
      </p:sp>
      <p:sp>
        <p:nvSpPr>
          <p:cNvPr id="16" name="TextBox 15"/>
          <p:cNvSpPr txBox="1"/>
          <p:nvPr/>
        </p:nvSpPr>
        <p:spPr>
          <a:xfrm>
            <a:off x="6949440" y="3154680"/>
            <a:ext cx="4690872" cy="365760"/>
          </a:xfrm>
          <a:prstGeom prst="rect">
            <a:avLst/>
          </a:prstGeom>
          <a:noFill/>
        </p:spPr>
        <p:txBody>
          <a:bodyPr wrap="square" lIns="0" rIns="0" tIns="0" bIns="0" anchor="t"/>
          <a:lstStyle/>
          <a:p>
            <a:pPr algn="ctr"/>
            <a:r>
              <a:rPr sz="1200" b="0" i="0">
                <a:solidFill>
                  <a:srgbClr val="6A707A"/>
                </a:solidFill>
                <a:latin typeface="Inter"/>
              </a:rPr>
              <a:t>Insert a photo that explains the business</a:t>
            </a:r>
          </a:p>
        </p:txBody>
      </p:sp>
      <p:cxnSp>
        <p:nvCxnSpPr>
          <p:cNvPr id="17" name="Connector 16"/>
          <p:cNvCxnSpPr/>
          <p:nvPr/>
        </p:nvCxnSpPr>
        <p:spPr>
          <a:xfrm>
            <a:off x="548640" y="484632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48640" y="5029200"/>
            <a:ext cx="2651760" cy="237744"/>
          </a:xfrm>
          <a:prstGeom prst="rect">
            <a:avLst/>
          </a:prstGeom>
          <a:noFill/>
        </p:spPr>
        <p:txBody>
          <a:bodyPr wrap="square" lIns="0" rIns="0" tIns="0" bIns="0" anchor="t"/>
          <a:lstStyle/>
          <a:p>
            <a:r>
              <a:rPr sz="950" b="1" i="0" spc="180">
                <a:solidFill>
                  <a:srgbClr val="6A707A"/>
                </a:solidFill>
                <a:latin typeface="Inter"/>
              </a:rPr>
              <a:t>REVENUE (FY0)</a:t>
            </a:r>
          </a:p>
        </p:txBody>
      </p:sp>
      <p:sp>
        <p:nvSpPr>
          <p:cNvPr id="19" name="TextBox 18"/>
          <p:cNvSpPr txBox="1"/>
          <p:nvPr/>
        </p:nvSpPr>
        <p:spPr>
          <a:xfrm>
            <a:off x="548640" y="5303520"/>
            <a:ext cx="2651760" cy="548640"/>
          </a:xfrm>
          <a:prstGeom prst="rect">
            <a:avLst/>
          </a:prstGeom>
          <a:noFill/>
        </p:spPr>
        <p:txBody>
          <a:bodyPr wrap="square" lIns="0" rIns="0" tIns="0" bIns="0" anchor="t"/>
          <a:lstStyle/>
          <a:p>
            <a:r>
              <a:rPr sz="2800" b="0" i="0">
                <a:solidFill>
                  <a:srgbClr val="6A707A"/>
                </a:solidFill>
                <a:latin typeface="Newsreader"/>
              </a:rPr>
              <a:t>[Amount]</a:t>
            </a:r>
          </a:p>
        </p:txBody>
      </p:sp>
      <p:sp>
        <p:nvSpPr>
          <p:cNvPr id="20" name="TextBox 19"/>
          <p:cNvSpPr txBox="1"/>
          <p:nvPr/>
        </p:nvSpPr>
        <p:spPr>
          <a:xfrm>
            <a:off x="3364992" y="5029200"/>
            <a:ext cx="2651760" cy="237744"/>
          </a:xfrm>
          <a:prstGeom prst="rect">
            <a:avLst/>
          </a:prstGeom>
          <a:noFill/>
        </p:spPr>
        <p:txBody>
          <a:bodyPr wrap="square" lIns="0" rIns="0" tIns="0" bIns="0" anchor="t"/>
          <a:lstStyle/>
          <a:p>
            <a:r>
              <a:rPr sz="950" b="1" i="0" spc="180">
                <a:solidFill>
                  <a:srgbClr val="6A707A"/>
                </a:solidFill>
                <a:latin typeface="Inter"/>
              </a:rPr>
              <a:t>EBITDA (FY0)</a:t>
            </a:r>
          </a:p>
        </p:txBody>
      </p:sp>
      <p:sp>
        <p:nvSpPr>
          <p:cNvPr id="21" name="TextBox 20"/>
          <p:cNvSpPr txBox="1"/>
          <p:nvPr/>
        </p:nvSpPr>
        <p:spPr>
          <a:xfrm>
            <a:off x="3364992" y="5303520"/>
            <a:ext cx="2651760" cy="548640"/>
          </a:xfrm>
          <a:prstGeom prst="rect">
            <a:avLst/>
          </a:prstGeom>
          <a:noFill/>
        </p:spPr>
        <p:txBody>
          <a:bodyPr wrap="square" lIns="0" rIns="0" tIns="0" bIns="0" anchor="t"/>
          <a:lstStyle/>
          <a:p>
            <a:r>
              <a:rPr sz="2800" b="0" i="0">
                <a:solidFill>
                  <a:srgbClr val="6A707A"/>
                </a:solidFill>
                <a:latin typeface="Newsreader"/>
              </a:rPr>
              <a:t>[Amount]</a:t>
            </a:r>
          </a:p>
        </p:txBody>
      </p:sp>
      <p:sp>
        <p:nvSpPr>
          <p:cNvPr id="22" name="TextBox 21"/>
          <p:cNvSpPr txBox="1"/>
          <p:nvPr/>
        </p:nvSpPr>
        <p:spPr>
          <a:xfrm>
            <a:off x="6181344" y="5029200"/>
            <a:ext cx="2651760" cy="237744"/>
          </a:xfrm>
          <a:prstGeom prst="rect">
            <a:avLst/>
          </a:prstGeom>
          <a:noFill/>
        </p:spPr>
        <p:txBody>
          <a:bodyPr wrap="square" lIns="0" rIns="0" tIns="0" bIns="0" anchor="t"/>
          <a:lstStyle/>
          <a:p>
            <a:r>
              <a:rPr sz="950" b="1" i="0" spc="180">
                <a:solidFill>
                  <a:srgbClr val="6A707A"/>
                </a:solidFill>
                <a:latin typeface="Inter"/>
              </a:rPr>
              <a:t>AVERAGE TEAM</a:t>
            </a:r>
          </a:p>
        </p:txBody>
      </p:sp>
      <p:sp>
        <p:nvSpPr>
          <p:cNvPr id="23" name="TextBox 22"/>
          <p:cNvSpPr txBox="1"/>
          <p:nvPr/>
        </p:nvSpPr>
        <p:spPr>
          <a:xfrm>
            <a:off x="6181344" y="5303520"/>
            <a:ext cx="2651760" cy="548640"/>
          </a:xfrm>
          <a:prstGeom prst="rect">
            <a:avLst/>
          </a:prstGeom>
          <a:noFill/>
        </p:spPr>
        <p:txBody>
          <a:bodyPr wrap="square" lIns="0" rIns="0" tIns="0" bIns="0" anchor="t"/>
          <a:lstStyle/>
          <a:p>
            <a:r>
              <a:rPr sz="2800" b="0" i="0">
                <a:solidFill>
                  <a:srgbClr val="6A707A"/>
                </a:solidFill>
                <a:latin typeface="Newsreader"/>
              </a:rPr>
              <a:t>[FTE]</a:t>
            </a:r>
          </a:p>
        </p:txBody>
      </p:sp>
      <p:sp>
        <p:nvSpPr>
          <p:cNvPr id="24" name="TextBox 23"/>
          <p:cNvSpPr txBox="1"/>
          <p:nvPr/>
        </p:nvSpPr>
        <p:spPr>
          <a:xfrm>
            <a:off x="8997696" y="5029200"/>
            <a:ext cx="2651760" cy="237744"/>
          </a:xfrm>
          <a:prstGeom prst="rect">
            <a:avLst/>
          </a:prstGeom>
          <a:noFill/>
        </p:spPr>
        <p:txBody>
          <a:bodyPr wrap="square" lIns="0" rIns="0" tIns="0" bIns="0" anchor="t"/>
          <a:lstStyle/>
          <a:p>
            <a:r>
              <a:rPr sz="950" b="1" i="0" spc="180">
                <a:solidFill>
                  <a:srgbClr val="6A707A"/>
                </a:solidFill>
                <a:latin typeface="Inter"/>
              </a:rPr>
              <a:t>LARGEST CUSTOMER</a:t>
            </a:r>
          </a:p>
        </p:txBody>
      </p:sp>
      <p:sp>
        <p:nvSpPr>
          <p:cNvPr id="25" name="TextBox 24"/>
          <p:cNvSpPr txBox="1"/>
          <p:nvPr/>
        </p:nvSpPr>
        <p:spPr>
          <a:xfrm>
            <a:off x="8997696" y="5303520"/>
            <a:ext cx="2651760" cy="548640"/>
          </a:xfrm>
          <a:prstGeom prst="rect">
            <a:avLst/>
          </a:prstGeom>
          <a:noFill/>
        </p:spPr>
        <p:txBody>
          <a:bodyPr wrap="square" lIns="0" rIns="0" tIns="0" bIns="0" anchor="t"/>
          <a:lstStyle/>
          <a:p>
            <a:r>
              <a:rPr sz="2800" b="0" i="0">
                <a:solidFill>
                  <a:srgbClr val="6A707A"/>
                </a:solidFill>
                <a:latin typeface="Newsreader"/>
              </a:rPr>
              <a:t>[% of sales]</a:t>
            </a:r>
          </a:p>
        </p:txBody>
      </p:sp>
    </p:spTree>
    <p:extLst>
      <p:ext uri="{BB962C8B-B14F-4D97-AF65-F5344CB8AC3E}">
        <p14:creationId xmlns:p14="http://schemas.microsoft.com/office/powerpoint/2010/main" val="685860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04  ·  TODAY  ·  2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Mission and customer promise</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04</a:t>
            </a:r>
          </a:p>
        </p:txBody>
      </p:sp>
      <p:sp>
        <p:nvSpPr>
          <p:cNvPr id="9" name="TextBox 8"/>
          <p:cNvSpPr txBox="1"/>
          <p:nvPr/>
        </p:nvSpPr>
        <p:spPr>
          <a:xfrm>
            <a:off x="548640" y="1783080"/>
            <a:ext cx="6400800" cy="237744"/>
          </a:xfrm>
          <a:prstGeom prst="rect">
            <a:avLst/>
          </a:prstGeom>
          <a:noFill/>
        </p:spPr>
        <p:txBody>
          <a:bodyPr wrap="square" lIns="0" rIns="0" tIns="0" bIns="0" anchor="t"/>
          <a:lstStyle/>
          <a:p>
            <a:r>
              <a:rPr sz="950" b="1" i="0" spc="180">
                <a:solidFill>
                  <a:srgbClr val="6A707A"/>
                </a:solidFill>
                <a:latin typeface="Inter"/>
              </a:rPr>
              <a:t>MISSION</a:t>
            </a:r>
          </a:p>
        </p:txBody>
      </p:sp>
      <p:sp>
        <p:nvSpPr>
          <p:cNvPr id="10" name="TextBox 9"/>
          <p:cNvSpPr txBox="1"/>
          <p:nvPr/>
        </p:nvSpPr>
        <p:spPr>
          <a:xfrm>
            <a:off x="548640" y="2057400"/>
            <a:ext cx="6583680" cy="1280160"/>
          </a:xfrm>
          <a:prstGeom prst="rect">
            <a:avLst/>
          </a:prstGeom>
          <a:noFill/>
        </p:spPr>
        <p:txBody>
          <a:bodyPr wrap="square" lIns="0" rIns="0" tIns="0" bIns="0" anchor="t"/>
          <a:lstStyle/>
          <a:p>
            <a:r>
              <a:rPr sz="2600" b="0" i="1">
                <a:solidFill>
                  <a:srgbClr val="6A707A"/>
                </a:solidFill>
                <a:latin typeface="Newsreader"/>
              </a:rPr>
              <a:t>[Who we help, the problem we solve and why it matters]</a:t>
            </a:r>
          </a:p>
        </p:txBody>
      </p:sp>
      <p:cxnSp>
        <p:nvCxnSpPr>
          <p:cNvPr id="11" name="Connector 10"/>
          <p:cNvCxnSpPr/>
          <p:nvPr/>
        </p:nvCxnSpPr>
        <p:spPr>
          <a:xfrm>
            <a:off x="548640" y="3611880"/>
            <a:ext cx="658368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3840480"/>
            <a:ext cx="6400800" cy="237744"/>
          </a:xfrm>
          <a:prstGeom prst="rect">
            <a:avLst/>
          </a:prstGeom>
          <a:noFill/>
        </p:spPr>
        <p:txBody>
          <a:bodyPr wrap="square" lIns="0" rIns="0" tIns="0" bIns="0" anchor="t"/>
          <a:lstStyle/>
          <a:p>
            <a:r>
              <a:rPr sz="950" b="1" i="0" spc="180">
                <a:solidFill>
                  <a:srgbClr val="6A707A"/>
                </a:solidFill>
                <a:latin typeface="Inter"/>
              </a:rPr>
              <a:t>CUSTOMER OR COMPANY GUARANTEE</a:t>
            </a:r>
          </a:p>
        </p:txBody>
      </p:sp>
      <p:sp>
        <p:nvSpPr>
          <p:cNvPr id="13" name="TextBox 12"/>
          <p:cNvSpPr txBox="1"/>
          <p:nvPr/>
        </p:nvSpPr>
        <p:spPr>
          <a:xfrm>
            <a:off x="548640" y="4114800"/>
            <a:ext cx="6583680" cy="914400"/>
          </a:xfrm>
          <a:prstGeom prst="rect">
            <a:avLst/>
          </a:prstGeom>
          <a:noFill/>
        </p:spPr>
        <p:txBody>
          <a:bodyPr wrap="square" lIns="0" rIns="0" tIns="0" bIns="0" anchor="t"/>
          <a:lstStyle/>
          <a:p>
            <a:r>
              <a:rPr sz="2200" b="0" i="1">
                <a:solidFill>
                  <a:srgbClr val="6A707A"/>
                </a:solidFill>
                <a:latin typeface="Newsreader"/>
              </a:rPr>
              <a:t>[A specific promise customers can judge]</a:t>
            </a:r>
          </a:p>
        </p:txBody>
      </p:sp>
      <p:sp>
        <p:nvSpPr>
          <p:cNvPr id="14" name="Rounded Rectangle 13"/>
          <p:cNvSpPr/>
          <p:nvPr/>
        </p:nvSpPr>
        <p:spPr>
          <a:xfrm>
            <a:off x="7589520" y="1783080"/>
            <a:ext cx="4050791" cy="4206240"/>
          </a:xfrm>
          <a:prstGeom prst="roundRect">
            <a:avLst>
              <a:gd name="adj" fmla="val 1354"/>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7909560" y="2057400"/>
            <a:ext cx="3474720" cy="237744"/>
          </a:xfrm>
          <a:prstGeom prst="rect">
            <a:avLst/>
          </a:prstGeom>
          <a:noFill/>
        </p:spPr>
        <p:txBody>
          <a:bodyPr wrap="square" lIns="0" rIns="0" tIns="0" bIns="0" anchor="t"/>
          <a:lstStyle/>
          <a:p>
            <a:r>
              <a:rPr sz="950" b="1" i="0" spc="180">
                <a:solidFill>
                  <a:srgbClr val="6A707A"/>
                </a:solidFill>
                <a:latin typeface="Inter"/>
              </a:rPr>
              <a:t>SCOPE AND CONDITIONS</a:t>
            </a:r>
          </a:p>
        </p:txBody>
      </p:sp>
      <p:sp>
        <p:nvSpPr>
          <p:cNvPr id="16" name="TextBox 15"/>
          <p:cNvSpPr txBox="1"/>
          <p:nvPr/>
        </p:nvSpPr>
        <p:spPr>
          <a:xfrm>
            <a:off x="7909560" y="2331720"/>
            <a:ext cx="3474720" cy="822960"/>
          </a:xfrm>
          <a:prstGeom prst="rect">
            <a:avLst/>
          </a:prstGeom>
          <a:noFill/>
        </p:spPr>
        <p:txBody>
          <a:bodyPr wrap="square" lIns="0" rIns="0" tIns="0" bIns="0" anchor="t"/>
          <a:lstStyle/>
          <a:p>
            <a:r>
              <a:rPr sz="1400" b="0" i="0">
                <a:solidFill>
                  <a:srgbClr val="6A707A"/>
                </a:solidFill>
                <a:latin typeface="Inter"/>
              </a:rPr>
              <a:t>[What the promise covers]</a:t>
            </a:r>
          </a:p>
        </p:txBody>
      </p:sp>
      <p:cxnSp>
        <p:nvCxnSpPr>
          <p:cNvPr id="17" name="Connector 16"/>
          <p:cNvCxnSpPr/>
          <p:nvPr/>
        </p:nvCxnSpPr>
        <p:spPr>
          <a:xfrm>
            <a:off x="7909560" y="3337560"/>
            <a:ext cx="341071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909560" y="3566160"/>
            <a:ext cx="3474720" cy="237744"/>
          </a:xfrm>
          <a:prstGeom prst="rect">
            <a:avLst/>
          </a:prstGeom>
          <a:noFill/>
        </p:spPr>
        <p:txBody>
          <a:bodyPr wrap="square" lIns="0" rIns="0" tIns="0" bIns="0" anchor="t"/>
          <a:lstStyle/>
          <a:p>
            <a:r>
              <a:rPr sz="950" b="1" i="0" spc="180">
                <a:solidFill>
                  <a:srgbClr val="6A707A"/>
                </a:solidFill>
                <a:latin typeface="Inter"/>
              </a:rPr>
              <a:t>REMEDY IF WE MISS</a:t>
            </a:r>
          </a:p>
        </p:txBody>
      </p:sp>
      <p:sp>
        <p:nvSpPr>
          <p:cNvPr id="19" name="TextBox 18"/>
          <p:cNvSpPr txBox="1"/>
          <p:nvPr/>
        </p:nvSpPr>
        <p:spPr>
          <a:xfrm>
            <a:off x="7909560" y="3840480"/>
            <a:ext cx="3474720" cy="822960"/>
          </a:xfrm>
          <a:prstGeom prst="rect">
            <a:avLst/>
          </a:prstGeom>
          <a:noFill/>
        </p:spPr>
        <p:txBody>
          <a:bodyPr wrap="square" lIns="0" rIns="0" tIns="0" bIns="0" anchor="t"/>
          <a:lstStyle/>
          <a:p>
            <a:r>
              <a:rPr sz="1400" b="0" i="0">
                <a:solidFill>
                  <a:srgbClr val="6A707A"/>
                </a:solidFill>
                <a:latin typeface="Inter"/>
              </a:rPr>
              <a:t>[What we will do for the customer]</a:t>
            </a:r>
          </a:p>
        </p:txBody>
      </p:sp>
      <p:sp>
        <p:nvSpPr>
          <p:cNvPr id="20" name="TextBox 19"/>
          <p:cNvSpPr txBox="1"/>
          <p:nvPr/>
        </p:nvSpPr>
        <p:spPr>
          <a:xfrm>
            <a:off x="7909560" y="5074920"/>
            <a:ext cx="3474720" cy="731520"/>
          </a:xfrm>
          <a:prstGeom prst="rect">
            <a:avLst/>
          </a:prstGeom>
          <a:noFill/>
        </p:spPr>
        <p:txBody>
          <a:bodyPr wrap="square" lIns="0" rIns="0" tIns="0" bIns="0" anchor="t"/>
          <a:lstStyle/>
          <a:p>
            <a:r>
              <a:rPr sz="1100" b="0" i="1">
                <a:solidFill>
                  <a:srgbClr val="6A707A"/>
                </a:solidFill>
                <a:latin typeface="Newsreader"/>
              </a:rPr>
              <a:t>Choose a promise the operation can deliver, and include its cost in the plan.</a:t>
            </a:r>
          </a:p>
        </p:txBody>
      </p:sp>
    </p:spTree>
    <p:extLst>
      <p:ext uri="{BB962C8B-B14F-4D97-AF65-F5344CB8AC3E}">
        <p14:creationId xmlns:p14="http://schemas.microsoft.com/office/powerpoint/2010/main" val="1539852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05  ·  TODAY  ·  3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What helps and what holds us back</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05</a:t>
            </a:r>
          </a:p>
        </p:txBody>
      </p:sp>
      <p:sp>
        <p:nvSpPr>
          <p:cNvPr id="9" name="TextBox 8"/>
          <p:cNvSpPr txBox="1"/>
          <p:nvPr/>
        </p:nvSpPr>
        <p:spPr>
          <a:xfrm>
            <a:off x="548640" y="1783080"/>
            <a:ext cx="5303520" cy="256032"/>
          </a:xfrm>
          <a:prstGeom prst="rect">
            <a:avLst/>
          </a:prstGeom>
          <a:noFill/>
        </p:spPr>
        <p:txBody>
          <a:bodyPr wrap="square" lIns="0" rIns="0" tIns="0" bIns="0" anchor="t"/>
          <a:lstStyle/>
          <a:p>
            <a:r>
              <a:rPr sz="1000" b="1" i="0" spc="250">
                <a:solidFill>
                  <a:srgbClr val="4D7A6C"/>
                </a:solidFill>
                <a:latin typeface="Inter"/>
              </a:rPr>
              <a:t>HELPS US</a:t>
            </a:r>
          </a:p>
        </p:txBody>
      </p:sp>
      <p:cxnSp>
        <p:nvCxnSpPr>
          <p:cNvPr id="10" name="Connector 9"/>
          <p:cNvCxnSpPr/>
          <p:nvPr/>
        </p:nvCxnSpPr>
        <p:spPr>
          <a:xfrm>
            <a:off x="548640" y="2103120"/>
            <a:ext cx="5349239" cy="0"/>
          </a:xfrm>
          <a:prstGeom prst="line">
            <a:avLst/>
          </a:prstGeom>
          <a:ln w="19050">
            <a:solidFill>
              <a:srgbClr val="4D7A6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2350008"/>
            <a:ext cx="548640" cy="457200"/>
          </a:xfrm>
          <a:prstGeom prst="rect">
            <a:avLst/>
          </a:prstGeom>
          <a:noFill/>
        </p:spPr>
        <p:txBody>
          <a:bodyPr wrap="square" lIns="0" rIns="0" tIns="0" bIns="0" anchor="t"/>
          <a:lstStyle/>
          <a:p>
            <a:r>
              <a:rPr sz="2000" b="0" i="0">
                <a:solidFill>
                  <a:srgbClr val="4D7A6C"/>
                </a:solidFill>
                <a:latin typeface="Newsreader"/>
              </a:rPr>
              <a:t>01</a:t>
            </a:r>
          </a:p>
        </p:txBody>
      </p:sp>
      <p:sp>
        <p:nvSpPr>
          <p:cNvPr id="12" name="TextBox 11"/>
          <p:cNvSpPr txBox="1"/>
          <p:nvPr/>
        </p:nvSpPr>
        <p:spPr>
          <a:xfrm>
            <a:off x="1143000" y="2395728"/>
            <a:ext cx="4754880" cy="457200"/>
          </a:xfrm>
          <a:prstGeom prst="rect">
            <a:avLst/>
          </a:prstGeom>
          <a:noFill/>
        </p:spPr>
        <p:txBody>
          <a:bodyPr wrap="square" lIns="0" rIns="0" tIns="0" bIns="0" anchor="t"/>
          <a:lstStyle/>
          <a:p>
            <a:r>
              <a:rPr sz="1400" b="0" i="0">
                <a:solidFill>
                  <a:srgbClr val="6A707A"/>
                </a:solidFill>
                <a:latin typeface="Inter"/>
              </a:rPr>
              <a:t>[Strength and supporting evidence]</a:t>
            </a:r>
          </a:p>
        </p:txBody>
      </p:sp>
      <p:cxnSp>
        <p:nvCxnSpPr>
          <p:cNvPr id="13" name="Connector 12"/>
          <p:cNvCxnSpPr/>
          <p:nvPr/>
        </p:nvCxnSpPr>
        <p:spPr>
          <a:xfrm>
            <a:off x="548640" y="2971800"/>
            <a:ext cx="5349239"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48640" y="3099816"/>
            <a:ext cx="548640" cy="457200"/>
          </a:xfrm>
          <a:prstGeom prst="rect">
            <a:avLst/>
          </a:prstGeom>
          <a:noFill/>
        </p:spPr>
        <p:txBody>
          <a:bodyPr wrap="square" lIns="0" rIns="0" tIns="0" bIns="0" anchor="t"/>
          <a:lstStyle/>
          <a:p>
            <a:r>
              <a:rPr sz="2000" b="0" i="0">
                <a:solidFill>
                  <a:srgbClr val="4D7A6C"/>
                </a:solidFill>
                <a:latin typeface="Newsreader"/>
              </a:rPr>
              <a:t>02</a:t>
            </a:r>
          </a:p>
        </p:txBody>
      </p:sp>
      <p:sp>
        <p:nvSpPr>
          <p:cNvPr id="15" name="TextBox 14"/>
          <p:cNvSpPr txBox="1"/>
          <p:nvPr/>
        </p:nvSpPr>
        <p:spPr>
          <a:xfrm>
            <a:off x="1143000" y="3145536"/>
            <a:ext cx="4754880" cy="457200"/>
          </a:xfrm>
          <a:prstGeom prst="rect">
            <a:avLst/>
          </a:prstGeom>
          <a:noFill/>
        </p:spPr>
        <p:txBody>
          <a:bodyPr wrap="square" lIns="0" rIns="0" tIns="0" bIns="0" anchor="t"/>
          <a:lstStyle/>
          <a:p>
            <a:r>
              <a:rPr sz="1400" b="0" i="0">
                <a:solidFill>
                  <a:srgbClr val="6A707A"/>
                </a:solidFill>
                <a:latin typeface="Inter"/>
              </a:rPr>
              <a:t>[Strength and supporting evidence]</a:t>
            </a:r>
          </a:p>
        </p:txBody>
      </p:sp>
      <p:cxnSp>
        <p:nvCxnSpPr>
          <p:cNvPr id="16" name="Connector 15"/>
          <p:cNvCxnSpPr/>
          <p:nvPr/>
        </p:nvCxnSpPr>
        <p:spPr>
          <a:xfrm>
            <a:off x="548640" y="3721608"/>
            <a:ext cx="5349239"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8640" y="3849624"/>
            <a:ext cx="548640" cy="457200"/>
          </a:xfrm>
          <a:prstGeom prst="rect">
            <a:avLst/>
          </a:prstGeom>
          <a:noFill/>
        </p:spPr>
        <p:txBody>
          <a:bodyPr wrap="square" lIns="0" rIns="0" tIns="0" bIns="0" anchor="t"/>
          <a:lstStyle/>
          <a:p>
            <a:r>
              <a:rPr sz="2000" b="0" i="0">
                <a:solidFill>
                  <a:srgbClr val="4D7A6C"/>
                </a:solidFill>
                <a:latin typeface="Newsreader"/>
              </a:rPr>
              <a:t>03</a:t>
            </a:r>
          </a:p>
        </p:txBody>
      </p:sp>
      <p:sp>
        <p:nvSpPr>
          <p:cNvPr id="18" name="TextBox 17"/>
          <p:cNvSpPr txBox="1"/>
          <p:nvPr/>
        </p:nvSpPr>
        <p:spPr>
          <a:xfrm>
            <a:off x="1143000" y="3895344"/>
            <a:ext cx="4754880" cy="457200"/>
          </a:xfrm>
          <a:prstGeom prst="rect">
            <a:avLst/>
          </a:prstGeom>
          <a:noFill/>
        </p:spPr>
        <p:txBody>
          <a:bodyPr wrap="square" lIns="0" rIns="0" tIns="0" bIns="0" anchor="t"/>
          <a:lstStyle/>
          <a:p>
            <a:r>
              <a:rPr sz="1400" b="0" i="0">
                <a:solidFill>
                  <a:srgbClr val="6A707A"/>
                </a:solidFill>
                <a:latin typeface="Inter"/>
              </a:rPr>
              <a:t>[Strength and supporting evidence]</a:t>
            </a:r>
          </a:p>
        </p:txBody>
      </p:sp>
      <p:cxnSp>
        <p:nvCxnSpPr>
          <p:cNvPr id="19" name="Connector 18"/>
          <p:cNvCxnSpPr/>
          <p:nvPr/>
        </p:nvCxnSpPr>
        <p:spPr>
          <a:xfrm>
            <a:off x="548640" y="4471416"/>
            <a:ext cx="5349239"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291072" y="1783080"/>
            <a:ext cx="5303520" cy="256032"/>
          </a:xfrm>
          <a:prstGeom prst="rect">
            <a:avLst/>
          </a:prstGeom>
          <a:noFill/>
        </p:spPr>
        <p:txBody>
          <a:bodyPr wrap="square" lIns="0" rIns="0" tIns="0" bIns="0" anchor="t"/>
          <a:lstStyle/>
          <a:p>
            <a:r>
              <a:rPr sz="1000" b="1" i="0" spc="250">
                <a:solidFill>
                  <a:srgbClr val="9C4A24"/>
                </a:solidFill>
                <a:latin typeface="Inter"/>
              </a:rPr>
              <a:t>HOLDS US BACK</a:t>
            </a:r>
          </a:p>
        </p:txBody>
      </p:sp>
      <p:cxnSp>
        <p:nvCxnSpPr>
          <p:cNvPr id="21" name="Connector 20"/>
          <p:cNvCxnSpPr/>
          <p:nvPr/>
        </p:nvCxnSpPr>
        <p:spPr>
          <a:xfrm>
            <a:off x="6291072" y="2103120"/>
            <a:ext cx="5349240" cy="0"/>
          </a:xfrm>
          <a:prstGeom prst="line">
            <a:avLst/>
          </a:prstGeom>
          <a:ln w="19050">
            <a:solidFill>
              <a:srgbClr val="9C4A24"/>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291072" y="2350008"/>
            <a:ext cx="548640" cy="457200"/>
          </a:xfrm>
          <a:prstGeom prst="rect">
            <a:avLst/>
          </a:prstGeom>
          <a:noFill/>
        </p:spPr>
        <p:txBody>
          <a:bodyPr wrap="square" lIns="0" rIns="0" tIns="0" bIns="0" anchor="t"/>
          <a:lstStyle/>
          <a:p>
            <a:r>
              <a:rPr sz="2000" b="0" i="0">
                <a:solidFill>
                  <a:srgbClr val="9C4A24"/>
                </a:solidFill>
                <a:latin typeface="Newsreader"/>
              </a:rPr>
              <a:t>01</a:t>
            </a:r>
          </a:p>
        </p:txBody>
      </p:sp>
      <p:sp>
        <p:nvSpPr>
          <p:cNvPr id="23" name="TextBox 22"/>
          <p:cNvSpPr txBox="1"/>
          <p:nvPr/>
        </p:nvSpPr>
        <p:spPr>
          <a:xfrm>
            <a:off x="6885432" y="2395728"/>
            <a:ext cx="4754880" cy="457200"/>
          </a:xfrm>
          <a:prstGeom prst="rect">
            <a:avLst/>
          </a:prstGeom>
          <a:noFill/>
        </p:spPr>
        <p:txBody>
          <a:bodyPr wrap="square" lIns="0" rIns="0" tIns="0" bIns="0" anchor="t"/>
          <a:lstStyle/>
          <a:p>
            <a:r>
              <a:rPr sz="1400" b="0" i="0">
                <a:solidFill>
                  <a:srgbClr val="6A707A"/>
                </a:solidFill>
                <a:latin typeface="Inter"/>
              </a:rPr>
              <a:t>[Constraint and its business effect]</a:t>
            </a:r>
          </a:p>
        </p:txBody>
      </p:sp>
      <p:cxnSp>
        <p:nvCxnSpPr>
          <p:cNvPr id="24" name="Connector 23"/>
          <p:cNvCxnSpPr/>
          <p:nvPr/>
        </p:nvCxnSpPr>
        <p:spPr>
          <a:xfrm>
            <a:off x="6291072" y="2971800"/>
            <a:ext cx="53492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291072" y="3099816"/>
            <a:ext cx="548640" cy="457200"/>
          </a:xfrm>
          <a:prstGeom prst="rect">
            <a:avLst/>
          </a:prstGeom>
          <a:noFill/>
        </p:spPr>
        <p:txBody>
          <a:bodyPr wrap="square" lIns="0" rIns="0" tIns="0" bIns="0" anchor="t"/>
          <a:lstStyle/>
          <a:p>
            <a:r>
              <a:rPr sz="2000" b="0" i="0">
                <a:solidFill>
                  <a:srgbClr val="9C4A24"/>
                </a:solidFill>
                <a:latin typeface="Newsreader"/>
              </a:rPr>
              <a:t>02</a:t>
            </a:r>
          </a:p>
        </p:txBody>
      </p:sp>
      <p:sp>
        <p:nvSpPr>
          <p:cNvPr id="26" name="TextBox 25"/>
          <p:cNvSpPr txBox="1"/>
          <p:nvPr/>
        </p:nvSpPr>
        <p:spPr>
          <a:xfrm>
            <a:off x="6885432" y="3145536"/>
            <a:ext cx="4754880" cy="457200"/>
          </a:xfrm>
          <a:prstGeom prst="rect">
            <a:avLst/>
          </a:prstGeom>
          <a:noFill/>
        </p:spPr>
        <p:txBody>
          <a:bodyPr wrap="square" lIns="0" rIns="0" tIns="0" bIns="0" anchor="t"/>
          <a:lstStyle/>
          <a:p>
            <a:r>
              <a:rPr sz="1400" b="0" i="0">
                <a:solidFill>
                  <a:srgbClr val="6A707A"/>
                </a:solidFill>
                <a:latin typeface="Inter"/>
              </a:rPr>
              <a:t>[Constraint and its business effect]</a:t>
            </a:r>
          </a:p>
        </p:txBody>
      </p:sp>
      <p:cxnSp>
        <p:nvCxnSpPr>
          <p:cNvPr id="27" name="Connector 26"/>
          <p:cNvCxnSpPr/>
          <p:nvPr/>
        </p:nvCxnSpPr>
        <p:spPr>
          <a:xfrm>
            <a:off x="6291072" y="3721608"/>
            <a:ext cx="53492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291072" y="3849624"/>
            <a:ext cx="548640" cy="457200"/>
          </a:xfrm>
          <a:prstGeom prst="rect">
            <a:avLst/>
          </a:prstGeom>
          <a:noFill/>
        </p:spPr>
        <p:txBody>
          <a:bodyPr wrap="square" lIns="0" rIns="0" tIns="0" bIns="0" anchor="t"/>
          <a:lstStyle/>
          <a:p>
            <a:r>
              <a:rPr sz="2000" b="0" i="0">
                <a:solidFill>
                  <a:srgbClr val="9C4A24"/>
                </a:solidFill>
                <a:latin typeface="Newsreader"/>
              </a:rPr>
              <a:t>03</a:t>
            </a:r>
          </a:p>
        </p:txBody>
      </p:sp>
      <p:sp>
        <p:nvSpPr>
          <p:cNvPr id="29" name="TextBox 28"/>
          <p:cNvSpPr txBox="1"/>
          <p:nvPr/>
        </p:nvSpPr>
        <p:spPr>
          <a:xfrm>
            <a:off x="6885432" y="3895344"/>
            <a:ext cx="4754880" cy="457200"/>
          </a:xfrm>
          <a:prstGeom prst="rect">
            <a:avLst/>
          </a:prstGeom>
          <a:noFill/>
        </p:spPr>
        <p:txBody>
          <a:bodyPr wrap="square" lIns="0" rIns="0" tIns="0" bIns="0" anchor="t"/>
          <a:lstStyle/>
          <a:p>
            <a:r>
              <a:rPr sz="1400" b="0" i="0">
                <a:solidFill>
                  <a:srgbClr val="6A707A"/>
                </a:solidFill>
                <a:latin typeface="Inter"/>
              </a:rPr>
              <a:t>[Constraint and its business effect]</a:t>
            </a:r>
          </a:p>
        </p:txBody>
      </p:sp>
      <p:cxnSp>
        <p:nvCxnSpPr>
          <p:cNvPr id="30" name="Connector 29"/>
          <p:cNvCxnSpPr/>
          <p:nvPr/>
        </p:nvCxnSpPr>
        <p:spPr>
          <a:xfrm>
            <a:off x="6291072" y="4471416"/>
            <a:ext cx="53492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548640" y="4754880"/>
            <a:ext cx="11091672" cy="1234440"/>
          </a:xfrm>
          <a:prstGeom prst="roundRect">
            <a:avLst>
              <a:gd name="adj" fmla="val 4444"/>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548640" y="4864608"/>
            <a:ext cx="54864" cy="1014984"/>
          </a:xfrm>
          <a:prstGeom prst="rect">
            <a:avLst/>
          </a:prstGeom>
          <a:solidFill>
            <a:srgbClr val="9C4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868680" y="4956048"/>
            <a:ext cx="10543032" cy="237744"/>
          </a:xfrm>
          <a:prstGeom prst="rect">
            <a:avLst/>
          </a:prstGeom>
          <a:noFill/>
        </p:spPr>
        <p:txBody>
          <a:bodyPr wrap="square" lIns="0" rIns="0" tIns="0" bIns="0" anchor="t"/>
          <a:lstStyle/>
          <a:p>
            <a:r>
              <a:rPr sz="950" b="1" i="0" spc="180">
                <a:solidFill>
                  <a:srgbClr val="6A707A"/>
                </a:solidFill>
                <a:latin typeface="Inter"/>
              </a:rPr>
              <a:t>THE MAIN CONSTRAINT TO ADDRESS FIRST</a:t>
            </a:r>
          </a:p>
        </p:txBody>
      </p:sp>
      <p:sp>
        <p:nvSpPr>
          <p:cNvPr id="34" name="TextBox 33"/>
          <p:cNvSpPr txBox="1"/>
          <p:nvPr/>
        </p:nvSpPr>
        <p:spPr>
          <a:xfrm>
            <a:off x="868680" y="5230368"/>
            <a:ext cx="10543032" cy="667512"/>
          </a:xfrm>
          <a:prstGeom prst="rect">
            <a:avLst/>
          </a:prstGeom>
          <a:noFill/>
        </p:spPr>
        <p:txBody>
          <a:bodyPr wrap="square" lIns="0" rIns="0" tIns="0" bIns="0" anchor="t"/>
          <a:lstStyle/>
          <a:p>
            <a:r>
              <a:rPr sz="2000" b="0" i="1">
                <a:solidFill>
                  <a:srgbClr val="6A707A"/>
                </a:solidFill>
                <a:latin typeface="Newsreader"/>
              </a:rPr>
              <a:t>[The one bottleneck that most limits the plan]</a:t>
            </a:r>
          </a:p>
        </p:txBody>
      </p:sp>
    </p:spTree>
    <p:extLst>
      <p:ext uri="{BB962C8B-B14F-4D97-AF65-F5344CB8AC3E}">
        <p14:creationId xmlns:p14="http://schemas.microsoft.com/office/powerpoint/2010/main" val="274041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06  ·  DIRECTION  ·  3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The five-year destination</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06</a:t>
            </a:r>
          </a:p>
        </p:txBody>
      </p:sp>
      <p:sp>
        <p:nvSpPr>
          <p:cNvPr id="9" name="TextBox 8"/>
          <p:cNvSpPr txBox="1"/>
          <p:nvPr/>
        </p:nvSpPr>
        <p:spPr>
          <a:xfrm>
            <a:off x="548640" y="1783080"/>
            <a:ext cx="4023360" cy="365760"/>
          </a:xfrm>
          <a:prstGeom prst="rect">
            <a:avLst/>
          </a:prstGeom>
          <a:noFill/>
        </p:spPr>
        <p:txBody>
          <a:bodyPr wrap="square" lIns="0" rIns="0" tIns="0" bIns="0" anchor="t"/>
          <a:lstStyle/>
          <a:p>
            <a:r>
              <a:rPr sz="1400" b="0" i="0">
                <a:solidFill>
                  <a:srgbClr val="2C323B"/>
                </a:solidFill>
                <a:latin typeface="Inter"/>
              </a:rPr>
              <a:t>By </a:t>
            </a:r>
            <a:r>
              <a:rPr sz="1400" b="0" i="0">
                <a:solidFill>
                  <a:srgbClr val="6A707A"/>
                </a:solidFill>
                <a:latin typeface="Inter"/>
              </a:rPr>
              <a:t>[end of FY5]</a:t>
            </a:r>
            <a:r>
              <a:rPr sz="1400" b="0" i="0">
                <a:solidFill>
                  <a:srgbClr val="2C323B"/>
                </a:solidFill>
                <a:latin typeface="Inter"/>
              </a:rPr>
              <a:t>, our business will be…</a:t>
            </a:r>
          </a:p>
        </p:txBody>
      </p:sp>
      <p:sp>
        <p:nvSpPr>
          <p:cNvPr id="10" name="TextBox 9"/>
          <p:cNvSpPr txBox="1"/>
          <p:nvPr/>
        </p:nvSpPr>
        <p:spPr>
          <a:xfrm>
            <a:off x="548640" y="2240280"/>
            <a:ext cx="3931920" cy="2377440"/>
          </a:xfrm>
          <a:prstGeom prst="rect">
            <a:avLst/>
          </a:prstGeom>
          <a:noFill/>
        </p:spPr>
        <p:txBody>
          <a:bodyPr wrap="square" lIns="0" rIns="0" tIns="0" bIns="0" anchor="t"/>
          <a:lstStyle/>
          <a:p>
            <a:r>
              <a:rPr sz="2600" b="0" i="1">
                <a:solidFill>
                  <a:srgbClr val="6A707A"/>
                </a:solidFill>
                <a:latin typeface="Newsreader"/>
              </a:rPr>
              <a:t>[A concrete one-sentence picture of the business]</a:t>
            </a:r>
          </a:p>
        </p:txBody>
      </p:sp>
      <p:sp>
        <p:nvSpPr>
          <p:cNvPr id="11" name="TextBox 10"/>
          <p:cNvSpPr txBox="1"/>
          <p:nvPr/>
        </p:nvSpPr>
        <p:spPr>
          <a:xfrm>
            <a:off x="548640" y="5120640"/>
            <a:ext cx="3931920" cy="731520"/>
          </a:xfrm>
          <a:prstGeom prst="rect">
            <a:avLst/>
          </a:prstGeom>
          <a:noFill/>
        </p:spPr>
        <p:txBody>
          <a:bodyPr wrap="square" lIns="0" rIns="0" tIns="0" bIns="0" anchor="t"/>
          <a:lstStyle/>
          <a:p>
            <a:r>
              <a:rPr sz="1100" b="0" i="1">
                <a:solidFill>
                  <a:srgbClr val="6A707A"/>
                </a:solidFill>
                <a:latin typeface="Newsreader"/>
              </a:rPr>
              <a:t>Make it a picture someone could check in five years: size, customers, team and the owner’s role.</a:t>
            </a:r>
          </a:p>
        </p:txBody>
      </p:sp>
      <p:graphicFrame>
        <p:nvGraphicFramePr>
          <p:cNvPr id="12" name="Table 11"/>
          <p:cNvGraphicFramePr>
            <a:graphicFrameLocks noGrp="1"/>
          </p:cNvGraphicFramePr>
          <p:nvPr/>
        </p:nvGraphicFramePr>
        <p:xfrm>
          <a:off x="4937760" y="1783080"/>
          <a:ext cx="6702552" cy="3401568"/>
        </p:xfrm>
        <a:graphic>
          <a:graphicData uri="http://schemas.openxmlformats.org/drawingml/2006/table">
            <a:tbl>
              <a:tblPr firstRow="0" bandRow="0" firstCol="0" lastRow="0" lastCol="0" bandCol="0">
                <a:tableStyleId>{5940675A-B579-460E-94D1-54222C63F5DA}</a:tableStyleId>
              </a:tblPr>
              <a:tblGrid>
                <a:gridCol w="2496312"/>
                <a:gridCol w="2103120"/>
                <a:gridCol w="2103120"/>
              </a:tblGrid>
              <a:tr h="384048">
                <a:tc>
                  <a:txBody>
                    <a:bodyPr wrap="square"/>
                    <a:lstStyle/>
                    <a:p>
                      <a:r>
                        <a:rPr sz="900" b="1" i="0" spc="120">
                          <a:solidFill>
                            <a:srgbClr val="1F2733"/>
                          </a:solidFill>
                          <a:latin typeface="Inter"/>
                        </a:rPr>
                        <a:t>MEASURE</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TODAY: [FY0]</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9C4A24"/>
                          </a:solidFill>
                          <a:latin typeface="Inter"/>
                        </a:rPr>
                        <a:t>DESTINATION: [FY5]</a:t>
                      </a:r>
                    </a:p>
                  </a:txBody>
                  <a:tcPr marL="91440" marR="91440" marT="45720" marB="45720" anchor="ctr">
                    <a:lnL>
                      <a:noFill/>
                    </a:lnL>
                    <a:lnR>
                      <a:noFill/>
                    </a:lnR>
                    <a:lnT>
                      <a:noFill/>
                    </a:lnT>
                    <a:lnB w="15875">
                      <a:solidFill>
                        <a:srgbClr val="1F2733"/>
                      </a:solidFill>
                    </a:lnB>
                    <a:solidFill>
                      <a:srgbClr val="F6F6F5"/>
                    </a:solidFill>
                  </a:tcPr>
                </a:tc>
              </a:tr>
              <a:tr h="603504">
                <a:tc>
                  <a:txBody>
                    <a:bodyPr wrap="square"/>
                    <a:lstStyle/>
                    <a:p>
                      <a:r>
                        <a:rPr sz="1200" b="1" i="0">
                          <a:solidFill>
                            <a:srgbClr val="1F2733"/>
                          </a:solidFill>
                          <a:latin typeface="Inter"/>
                        </a:rPr>
                        <a:t>Revenue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[Amount]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[Amount]</a:t>
                      </a:r>
                    </a:p>
                  </a:txBody>
                  <a:tcPr marL="91440" marR="91440" marT="45720" marB="45720" anchor="ctr">
                    <a:lnL>
                      <a:noFill/>
                    </a:lnL>
                    <a:lnR>
                      <a:noFill/>
                    </a:lnR>
                    <a:lnT>
                      <a:noFill/>
                    </a:lnT>
                    <a:lnB w="9525">
                      <a:solidFill>
                        <a:srgbClr val="E5E5E2"/>
                      </a:solidFill>
                    </a:lnB>
                    <a:solidFill>
                      <a:srgbClr val="FFFFFF"/>
                    </a:solidFill>
                  </a:tcPr>
                </a:tc>
              </a:tr>
              <a:tr h="603504">
                <a:tc>
                  <a:txBody>
                    <a:bodyPr wrap="square"/>
                    <a:lstStyle/>
                    <a:p>
                      <a:r>
                        <a:rPr sz="1200" b="1" i="0">
                          <a:solidFill>
                            <a:srgbClr val="1F2733"/>
                          </a:solidFill>
                          <a:latin typeface="Inter"/>
                        </a:rPr>
                        <a:t>EBITDA and margin</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[Amount /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[Amount / %]</a:t>
                      </a:r>
                    </a:p>
                  </a:txBody>
                  <a:tcPr marL="91440" marR="91440" marT="45720" marB="45720" anchor="ctr">
                    <a:lnL>
                      <a:noFill/>
                    </a:lnL>
                    <a:lnR>
                      <a:noFill/>
                    </a:lnR>
                    <a:lnT>
                      <a:noFill/>
                    </a:lnT>
                    <a:lnB w="9525">
                      <a:solidFill>
                        <a:srgbClr val="E5E5E2"/>
                      </a:solidFill>
                    </a:lnB>
                    <a:solidFill>
                      <a:srgbClr val="FFFFFF"/>
                    </a:solidFill>
                  </a:tcPr>
                </a:tc>
              </a:tr>
              <a:tr h="603504">
                <a:tc>
                  <a:txBody>
                    <a:bodyPr wrap="square"/>
                    <a:lstStyle/>
                    <a:p>
                      <a:r>
                        <a:rPr sz="1200" b="1" i="0">
                          <a:solidFill>
                            <a:srgbClr val="1F2733"/>
                          </a:solidFill>
                          <a:latin typeface="Inter"/>
                        </a:rPr>
                        <a:t>Ideal customers / sales mix</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[Current mix]</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[Target mix]</a:t>
                      </a:r>
                    </a:p>
                  </a:txBody>
                  <a:tcPr marL="91440" marR="91440" marT="45720" marB="45720" anchor="ctr">
                    <a:lnL>
                      <a:noFill/>
                    </a:lnL>
                    <a:lnR>
                      <a:noFill/>
                    </a:lnR>
                    <a:lnT>
                      <a:noFill/>
                    </a:lnT>
                    <a:lnB w="9525">
                      <a:solidFill>
                        <a:srgbClr val="E5E5E2"/>
                      </a:solidFill>
                    </a:lnB>
                    <a:solidFill>
                      <a:srgbClr val="FFFFFF"/>
                    </a:solidFill>
                  </a:tcPr>
                </a:tc>
              </a:tr>
              <a:tr h="603504">
                <a:tc>
                  <a:txBody>
                    <a:bodyPr wrap="square"/>
                    <a:lstStyle/>
                    <a:p>
                      <a:r>
                        <a:rPr sz="1200" b="1" i="0">
                          <a:solidFill>
                            <a:srgbClr val="1F2733"/>
                          </a:solidFill>
                          <a:latin typeface="Inter"/>
                        </a:rPr>
                        <a:t>Customer outcome measure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[Current result]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[Target result]</a:t>
                      </a:r>
                    </a:p>
                  </a:txBody>
                  <a:tcPr marL="91440" marR="91440" marT="45720" marB="45720" anchor="ctr">
                    <a:lnL>
                      <a:noFill/>
                    </a:lnL>
                    <a:lnR>
                      <a:noFill/>
                    </a:lnR>
                    <a:lnT>
                      <a:noFill/>
                    </a:lnT>
                    <a:lnB w="9525">
                      <a:solidFill>
                        <a:srgbClr val="E5E5E2"/>
                      </a:solidFill>
                    </a:lnB>
                    <a:solidFill>
                      <a:srgbClr val="FFFFFF"/>
                    </a:solidFill>
                  </a:tcPr>
                </a:tc>
              </a:tr>
              <a:tr h="603504">
                <a:tc>
                  <a:txBody>
                    <a:bodyPr wrap="square"/>
                    <a:lstStyle/>
                    <a:p>
                      <a:r>
                        <a:rPr sz="1200" b="1" i="0">
                          <a:solidFill>
                            <a:srgbClr val="1F2733"/>
                          </a:solidFill>
                          <a:latin typeface="Inter"/>
                        </a:rPr>
                        <a:t>Average team size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[FTE]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[FTE]</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Tree>
    <p:extLst>
      <p:ext uri="{BB962C8B-B14F-4D97-AF65-F5344CB8AC3E}">
        <p14:creationId xmlns:p14="http://schemas.microsoft.com/office/powerpoint/2010/main" val="1537172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07  ·  DIRECTION  ·  3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Where we compete and how we win</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07</a:t>
            </a:r>
          </a:p>
        </p:txBody>
      </p:sp>
      <p:graphicFrame>
        <p:nvGraphicFramePr>
          <p:cNvPr id="9" name="Table 8"/>
          <p:cNvGraphicFramePr>
            <a:graphicFrameLocks noGrp="1"/>
          </p:cNvGraphicFramePr>
          <p:nvPr/>
        </p:nvGraphicFramePr>
        <p:xfrm>
          <a:off x="548640" y="1783080"/>
          <a:ext cx="11091672" cy="2084832"/>
        </p:xfrm>
        <a:graphic>
          <a:graphicData uri="http://schemas.openxmlformats.org/drawingml/2006/table">
            <a:tbl>
              <a:tblPr firstRow="0" bandRow="0" firstCol="0" lastRow="0" lastCol="0" bandCol="0">
                <a:tableStyleId>{5940675A-B579-460E-94D1-54222C63F5DA}</a:tableStyleId>
              </a:tblPr>
              <a:tblGrid>
                <a:gridCol w="2194560"/>
                <a:gridCol w="4443984"/>
                <a:gridCol w="4453128"/>
              </a:tblGrid>
              <a:tr h="384048">
                <a:tc>
                  <a:txBody>
                    <a:bodyPr wrap="square"/>
                    <a:lstStyle/>
                    <a:p>
                      <a:r>
                        <a:rPr sz="900" b="1" i="0" spc="120">
                          <a:solidFill>
                            <a:srgbClr val="1F2733"/>
                          </a:solidFill>
                          <a:latin typeface="Inter"/>
                        </a:rPr>
                        <a:t>CHOICE</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4D7A6C"/>
                          </a:solidFill>
                          <a:latin typeface="Inter"/>
                        </a:rPr>
                        <a:t>WE WILL FOCUS ON</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9C4A24"/>
                          </a:solidFill>
                          <a:latin typeface="Inter"/>
                        </a:rPr>
                        <a:t>WE WILL STOP OR DECLINE</a:t>
                      </a:r>
                    </a:p>
                  </a:txBody>
                  <a:tcPr marL="91440" marR="91440" marT="45720" marB="45720" anchor="ctr">
                    <a:lnL>
                      <a:noFill/>
                    </a:lnL>
                    <a:lnR>
                      <a:noFill/>
                    </a:lnR>
                    <a:lnT>
                      <a:noFill/>
                    </a:lnT>
                    <a:lnB w="15875">
                      <a:solidFill>
                        <a:srgbClr val="1F2733"/>
                      </a:solidFill>
                    </a:lnB>
                    <a:solidFill>
                      <a:srgbClr val="F6F6F5"/>
                    </a:solidFill>
                  </a:tcPr>
                </a:tc>
              </a:tr>
              <a:tr h="566928">
                <a:tc>
                  <a:txBody>
                    <a:bodyPr wrap="square"/>
                    <a:lstStyle/>
                    <a:p>
                      <a:r>
                        <a:rPr sz="1200" b="1" i="0">
                          <a:solidFill>
                            <a:srgbClr val="1F2733"/>
                          </a:solidFill>
                          <a:latin typeface="Inter"/>
                        </a:rPr>
                        <a:t>Customers</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[Priority customer or segment]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[Customer or work to avoid]</a:t>
                      </a:r>
                    </a:p>
                  </a:txBody>
                  <a:tcPr marL="91440" marR="91440" marT="45720" marB="45720" anchor="ctr">
                    <a:lnL>
                      <a:noFill/>
                    </a:lnL>
                    <a:lnR>
                      <a:noFill/>
                    </a:lnR>
                    <a:lnT>
                      <a:noFill/>
                    </a:lnT>
                    <a:lnB w="9525">
                      <a:solidFill>
                        <a:srgbClr val="E5E5E2"/>
                      </a:solidFill>
                    </a:lnB>
                    <a:solidFill>
                      <a:srgbClr val="FFFFFF"/>
                    </a:solidFill>
                  </a:tcPr>
                </a:tc>
              </a:tr>
              <a:tr h="566928">
                <a:tc>
                  <a:txBody>
                    <a:bodyPr wrap="square"/>
                    <a:lstStyle/>
                    <a:p>
                      <a:r>
                        <a:rPr sz="1200" b="1" i="0">
                          <a:solidFill>
                            <a:srgbClr val="1F2733"/>
                          </a:solidFill>
                          <a:latin typeface="Inter"/>
                        </a:rPr>
                        <a:t>Offer</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[Products / services and value]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[Offerings to exit or simplify]</a:t>
                      </a:r>
                    </a:p>
                  </a:txBody>
                  <a:tcPr marL="91440" marR="91440" marT="45720" marB="45720" anchor="ctr">
                    <a:lnL>
                      <a:noFill/>
                    </a:lnL>
                    <a:lnR>
                      <a:noFill/>
                    </a:lnR>
                    <a:lnT>
                      <a:noFill/>
                    </a:lnT>
                    <a:lnB w="9525">
                      <a:solidFill>
                        <a:srgbClr val="E5E5E2"/>
                      </a:solidFill>
                    </a:lnB>
                    <a:solidFill>
                      <a:srgbClr val="FFFFFF"/>
                    </a:solidFill>
                  </a:tcPr>
                </a:tc>
              </a:tr>
              <a:tr h="566928">
                <a:tc>
                  <a:txBody>
                    <a:bodyPr wrap="square"/>
                    <a:lstStyle/>
                    <a:p>
                      <a:r>
                        <a:rPr sz="1200" b="1" i="0">
                          <a:solidFill>
                            <a:srgbClr val="1F2733"/>
                          </a:solidFill>
                          <a:latin typeface="Inter"/>
                        </a:rPr>
                        <a:t>Market / channel</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[Where and how we reach buyers]</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[Markets or channels to avoid]</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
        <p:nvSpPr>
          <p:cNvPr id="10" name="Rounded Rectangle 9"/>
          <p:cNvSpPr/>
          <p:nvPr/>
        </p:nvSpPr>
        <p:spPr>
          <a:xfrm>
            <a:off x="548640" y="4343400"/>
            <a:ext cx="5413248" cy="1508760"/>
          </a:xfrm>
          <a:prstGeom prst="roundRect">
            <a:avLst>
              <a:gd name="adj" fmla="val 3636"/>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22959" y="4572000"/>
            <a:ext cx="4846320" cy="237744"/>
          </a:xfrm>
          <a:prstGeom prst="rect">
            <a:avLst/>
          </a:prstGeom>
          <a:noFill/>
        </p:spPr>
        <p:txBody>
          <a:bodyPr wrap="square" lIns="0" rIns="0" tIns="0" bIns="0" anchor="t"/>
          <a:lstStyle/>
          <a:p>
            <a:r>
              <a:rPr sz="950" b="1" i="0" spc="180">
                <a:solidFill>
                  <a:srgbClr val="6A707A"/>
                </a:solidFill>
                <a:latin typeface="Inter"/>
              </a:rPr>
              <a:t>WHY CUSTOMERS CHOOSE US</a:t>
            </a:r>
          </a:p>
        </p:txBody>
      </p:sp>
      <p:sp>
        <p:nvSpPr>
          <p:cNvPr id="12" name="TextBox 11"/>
          <p:cNvSpPr txBox="1"/>
          <p:nvPr/>
        </p:nvSpPr>
        <p:spPr>
          <a:xfrm>
            <a:off x="822959" y="4864608"/>
            <a:ext cx="4846320" cy="822960"/>
          </a:xfrm>
          <a:prstGeom prst="rect">
            <a:avLst/>
          </a:prstGeom>
          <a:noFill/>
        </p:spPr>
        <p:txBody>
          <a:bodyPr wrap="square" lIns="0" rIns="0" tIns="0" bIns="0" anchor="t"/>
          <a:lstStyle/>
          <a:p>
            <a:r>
              <a:rPr sz="1900" b="0" i="1">
                <a:solidFill>
                  <a:srgbClr val="6A707A"/>
                </a:solidFill>
                <a:latin typeface="Newsreader"/>
              </a:rPr>
              <a:t>[A distinct advantage we can prove]</a:t>
            </a:r>
          </a:p>
        </p:txBody>
      </p:sp>
      <p:sp>
        <p:nvSpPr>
          <p:cNvPr id="13" name="Rounded Rectangle 12"/>
          <p:cNvSpPr/>
          <p:nvPr/>
        </p:nvSpPr>
        <p:spPr>
          <a:xfrm>
            <a:off x="6227064" y="4343400"/>
            <a:ext cx="5413248" cy="1508760"/>
          </a:xfrm>
          <a:prstGeom prst="roundRect">
            <a:avLst>
              <a:gd name="adj" fmla="val 3636"/>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501383" y="4572000"/>
            <a:ext cx="4846320" cy="237744"/>
          </a:xfrm>
          <a:prstGeom prst="rect">
            <a:avLst/>
          </a:prstGeom>
          <a:noFill/>
        </p:spPr>
        <p:txBody>
          <a:bodyPr wrap="square" lIns="0" rIns="0" tIns="0" bIns="0" anchor="t"/>
          <a:lstStyle/>
          <a:p>
            <a:r>
              <a:rPr sz="950" b="1" i="0" spc="180">
                <a:solidFill>
                  <a:srgbClr val="6A707A"/>
                </a:solidFill>
                <a:latin typeface="Inter"/>
              </a:rPr>
              <a:t>CAPABILITY WE MUST BUILD</a:t>
            </a:r>
          </a:p>
        </p:txBody>
      </p:sp>
      <p:sp>
        <p:nvSpPr>
          <p:cNvPr id="15" name="TextBox 14"/>
          <p:cNvSpPr txBox="1"/>
          <p:nvPr/>
        </p:nvSpPr>
        <p:spPr>
          <a:xfrm>
            <a:off x="6501383" y="4864608"/>
            <a:ext cx="4846320" cy="822960"/>
          </a:xfrm>
          <a:prstGeom prst="rect">
            <a:avLst/>
          </a:prstGeom>
          <a:noFill/>
        </p:spPr>
        <p:txBody>
          <a:bodyPr wrap="square" lIns="0" rIns="0" tIns="0" bIns="0" anchor="t"/>
          <a:lstStyle/>
          <a:p>
            <a:r>
              <a:rPr sz="1900" b="0" i="1">
                <a:solidFill>
                  <a:srgbClr val="6A707A"/>
                </a:solidFill>
                <a:latin typeface="Newsreader"/>
              </a:rPr>
              <a:t>[The missing skill, asset or system]</a:t>
            </a:r>
          </a:p>
        </p:txBody>
      </p:sp>
    </p:spTree>
    <p:extLst>
      <p:ext uri="{BB962C8B-B14F-4D97-AF65-F5344CB8AC3E}">
        <p14:creationId xmlns:p14="http://schemas.microsoft.com/office/powerpoint/2010/main" val="824606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08  ·  DIRECTION  ·  4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The biggest change or pivot</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08</a:t>
            </a:r>
          </a:p>
        </p:txBody>
      </p:sp>
      <p:sp>
        <p:nvSpPr>
          <p:cNvPr id="9" name="TextBox 8"/>
          <p:cNvSpPr txBox="1"/>
          <p:nvPr/>
        </p:nvSpPr>
        <p:spPr>
          <a:xfrm>
            <a:off x="548640" y="1691640"/>
            <a:ext cx="10972800" cy="457200"/>
          </a:xfrm>
          <a:prstGeom prst="rect">
            <a:avLst/>
          </a:prstGeom>
          <a:noFill/>
        </p:spPr>
        <p:txBody>
          <a:bodyPr wrap="square" lIns="0" rIns="0" tIns="0" bIns="0" anchor="t"/>
          <a:lstStyle/>
          <a:p>
            <a:r>
              <a:rPr sz="2000" b="0" i="1">
                <a:solidFill>
                  <a:srgbClr val="6A707A"/>
                </a:solidFill>
                <a:latin typeface="Newsreader"/>
              </a:rPr>
              <a:t>[Name the pivot, or “scale the current model”]</a:t>
            </a:r>
          </a:p>
        </p:txBody>
      </p:sp>
      <p:sp>
        <p:nvSpPr>
          <p:cNvPr id="10" name="Rounded Rectangle 9"/>
          <p:cNvSpPr/>
          <p:nvPr/>
        </p:nvSpPr>
        <p:spPr>
          <a:xfrm>
            <a:off x="548640" y="2331720"/>
            <a:ext cx="4937760" cy="1234440"/>
          </a:xfrm>
          <a:prstGeom prst="roundRect">
            <a:avLst>
              <a:gd name="adj" fmla="val 4444"/>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22960" y="2514600"/>
            <a:ext cx="4389120" cy="237744"/>
          </a:xfrm>
          <a:prstGeom prst="rect">
            <a:avLst/>
          </a:prstGeom>
          <a:noFill/>
        </p:spPr>
        <p:txBody>
          <a:bodyPr wrap="square" lIns="0" rIns="0" tIns="0" bIns="0" anchor="t"/>
          <a:lstStyle/>
          <a:p>
            <a:r>
              <a:rPr sz="950" b="1" i="0" spc="180">
                <a:solidFill>
                  <a:srgbClr val="6A707A"/>
                </a:solidFill>
                <a:latin typeface="Inter"/>
              </a:rPr>
              <a:t>TODAY</a:t>
            </a:r>
          </a:p>
        </p:txBody>
      </p:sp>
      <p:sp>
        <p:nvSpPr>
          <p:cNvPr id="12" name="TextBox 11"/>
          <p:cNvSpPr txBox="1"/>
          <p:nvPr/>
        </p:nvSpPr>
        <p:spPr>
          <a:xfrm>
            <a:off x="822960" y="2816352"/>
            <a:ext cx="4389120" cy="548640"/>
          </a:xfrm>
          <a:prstGeom prst="rect">
            <a:avLst/>
          </a:prstGeom>
          <a:noFill/>
        </p:spPr>
        <p:txBody>
          <a:bodyPr wrap="square" lIns="0" rIns="0" tIns="0" bIns="0" anchor="t"/>
          <a:lstStyle/>
          <a:p>
            <a:r>
              <a:rPr sz="1500" b="0" i="0">
                <a:solidFill>
                  <a:srgbClr val="6A707A"/>
                </a:solidFill>
                <a:latin typeface="Inter"/>
              </a:rPr>
              <a:t>[Current business model]</a:t>
            </a:r>
          </a:p>
        </p:txBody>
      </p:sp>
      <p:sp>
        <p:nvSpPr>
          <p:cNvPr id="13" name="Right Arrow 12"/>
          <p:cNvSpPr/>
          <p:nvPr/>
        </p:nvSpPr>
        <p:spPr>
          <a:xfrm>
            <a:off x="5760720" y="2770632"/>
            <a:ext cx="667512" cy="365760"/>
          </a:xfrm>
          <a:prstGeom prst="rightArrow">
            <a:avLst/>
          </a:prstGeom>
          <a:solidFill>
            <a:srgbClr val="9C4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702552" y="2331720"/>
            <a:ext cx="4937760" cy="1234440"/>
          </a:xfrm>
          <a:prstGeom prst="roundRect">
            <a:avLst>
              <a:gd name="adj" fmla="val 4444"/>
            </a:avLst>
          </a:prstGeom>
          <a:solidFill>
            <a:srgbClr val="FFFFFF"/>
          </a:solidFill>
          <a:ln w="15875">
            <a:solidFill>
              <a:srgbClr val="9C4A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976872" y="2514600"/>
            <a:ext cx="4389120" cy="237744"/>
          </a:xfrm>
          <a:prstGeom prst="rect">
            <a:avLst/>
          </a:prstGeom>
          <a:noFill/>
        </p:spPr>
        <p:txBody>
          <a:bodyPr wrap="square" lIns="0" rIns="0" tIns="0" bIns="0" anchor="t"/>
          <a:lstStyle/>
          <a:p>
            <a:r>
              <a:rPr sz="950" b="1" i="0" spc="180">
                <a:solidFill>
                  <a:srgbClr val="9C4A24"/>
                </a:solidFill>
                <a:latin typeface="Inter"/>
              </a:rPr>
              <a:t>FUTURE</a:t>
            </a:r>
          </a:p>
        </p:txBody>
      </p:sp>
      <p:sp>
        <p:nvSpPr>
          <p:cNvPr id="16" name="TextBox 15"/>
          <p:cNvSpPr txBox="1"/>
          <p:nvPr/>
        </p:nvSpPr>
        <p:spPr>
          <a:xfrm>
            <a:off x="6976872" y="2816352"/>
            <a:ext cx="4389120" cy="548640"/>
          </a:xfrm>
          <a:prstGeom prst="rect">
            <a:avLst/>
          </a:prstGeom>
          <a:noFill/>
        </p:spPr>
        <p:txBody>
          <a:bodyPr wrap="square" lIns="0" rIns="0" tIns="0" bIns="0" anchor="t"/>
          <a:lstStyle/>
          <a:p>
            <a:r>
              <a:rPr sz="1500" b="0" i="0">
                <a:solidFill>
                  <a:srgbClr val="6A707A"/>
                </a:solidFill>
                <a:latin typeface="Inter"/>
              </a:rPr>
              <a:t>[Future business model]</a:t>
            </a:r>
          </a:p>
        </p:txBody>
      </p:sp>
      <p:sp>
        <p:nvSpPr>
          <p:cNvPr id="17" name="TextBox 16"/>
          <p:cNvSpPr txBox="1"/>
          <p:nvPr/>
        </p:nvSpPr>
        <p:spPr>
          <a:xfrm>
            <a:off x="548640" y="3840480"/>
            <a:ext cx="7315200" cy="237744"/>
          </a:xfrm>
          <a:prstGeom prst="rect">
            <a:avLst/>
          </a:prstGeom>
          <a:noFill/>
        </p:spPr>
        <p:txBody>
          <a:bodyPr wrap="square" lIns="0" rIns="0" tIns="0" bIns="0" anchor="t"/>
          <a:lstStyle/>
          <a:p>
            <a:r>
              <a:rPr sz="950" b="1" i="0" spc="180">
                <a:solidFill>
                  <a:srgbClr val="6A707A"/>
                </a:solidFill>
                <a:latin typeface="Inter"/>
              </a:rPr>
              <a:t>PROOF BEFORE A LARGER COMMITMENT</a:t>
            </a:r>
          </a:p>
        </p:txBody>
      </p:sp>
      <p:graphicFrame>
        <p:nvGraphicFramePr>
          <p:cNvPr id="18" name="Table 17"/>
          <p:cNvGraphicFramePr>
            <a:graphicFrameLocks noGrp="1"/>
          </p:cNvGraphicFramePr>
          <p:nvPr/>
        </p:nvGraphicFramePr>
        <p:xfrm>
          <a:off x="548640" y="4114800"/>
          <a:ext cx="11091672" cy="1298448"/>
        </p:xfrm>
        <a:graphic>
          <a:graphicData uri="http://schemas.openxmlformats.org/drawingml/2006/table">
            <a:tbl>
              <a:tblPr firstRow="0" bandRow="0" firstCol="0" lastRow="0" lastCol="0" bandCol="0">
                <a:tableStyleId>{5940675A-B579-460E-94D1-54222C63F5DA}</a:tableStyleId>
              </a:tblPr>
              <a:tblGrid>
                <a:gridCol w="5056632"/>
                <a:gridCol w="2011680"/>
                <a:gridCol w="2011680"/>
                <a:gridCol w="2011680"/>
              </a:tblGrid>
              <a:tr h="384048">
                <a:tc>
                  <a:txBody>
                    <a:bodyPr wrap="square"/>
                    <a:lstStyle/>
                    <a:p>
                      <a:r>
                        <a:rPr sz="900" b="1" i="0" spc="120">
                          <a:solidFill>
                            <a:srgbClr val="1F2733"/>
                          </a:solidFill>
                          <a:latin typeface="Inter"/>
                        </a:rPr>
                        <a:t>PROOF WE NEED</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BY WHEN</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OWNER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SPEND LIMIT</a:t>
                      </a:r>
                    </a:p>
                  </a:txBody>
                  <a:tcPr marL="91440" marR="91440" marT="45720" marB="45720" anchor="ctr">
                    <a:lnL>
                      <a:noFill/>
                    </a:lnL>
                    <a:lnR>
                      <a:noFill/>
                    </a:lnR>
                    <a:lnT>
                      <a:noFill/>
                    </a:lnT>
                    <a:lnB w="15875">
                      <a:solidFill>
                        <a:srgbClr val="1F2733"/>
                      </a:solidFill>
                    </a:lnB>
                    <a:solidFill>
                      <a:srgbClr val="F6F6F5"/>
                    </a:solidFill>
                  </a:tcPr>
                </a:tc>
              </a:tr>
              <a:tr h="457200">
                <a:tc>
                  <a:txBody>
                    <a:bodyPr wrap="square"/>
                    <a:lstStyle/>
                    <a:p>
                      <a:r>
                        <a:rPr sz="1200" b="0" i="0">
                          <a:solidFill>
                            <a:srgbClr val="6A707A"/>
                          </a:solidFill>
                          <a:latin typeface="Inter"/>
                        </a:rPr>
                        <a:t>[First test and required evidence]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[Date]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[Amount]</a:t>
                      </a:r>
                    </a:p>
                  </a:txBody>
                  <a:tcPr marL="91440" marR="91440" marT="45720" marB="45720" anchor="ctr">
                    <a:lnL>
                      <a:noFill/>
                    </a:lnL>
                    <a:lnR>
                      <a:noFill/>
                    </a:lnR>
                    <a:lnT>
                      <a:noFill/>
                    </a:lnT>
                    <a:lnB w="9525">
                      <a:solidFill>
                        <a:srgbClr val="E5E5E2"/>
                      </a:solidFill>
                    </a:lnB>
                    <a:solidFill>
                      <a:srgbClr val="FFFFFF"/>
                    </a:solidFill>
                  </a:tcPr>
                </a:tc>
              </a:tr>
              <a:tr h="457200">
                <a:tc>
                  <a:txBody>
                    <a:bodyPr wrap="square"/>
                    <a:lstStyle/>
                    <a:p>
                      <a:r>
                        <a:rPr sz="1200" b="0" i="0">
                          <a:solidFill>
                            <a:srgbClr val="6A707A"/>
                          </a:solidFill>
                          <a:latin typeface="Inter"/>
                        </a:rPr>
                        <a:t>[Next test and required evidence]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[Date]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[Amount]</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
        <p:nvSpPr>
          <p:cNvPr id="19" name="TextBox 18"/>
          <p:cNvSpPr txBox="1"/>
          <p:nvPr/>
        </p:nvSpPr>
        <p:spPr>
          <a:xfrm>
            <a:off x="548640" y="5669280"/>
            <a:ext cx="10972800" cy="365760"/>
          </a:xfrm>
          <a:prstGeom prst="rect">
            <a:avLst/>
          </a:prstGeom>
          <a:noFill/>
        </p:spPr>
        <p:txBody>
          <a:bodyPr wrap="square" lIns="0" rIns="0" tIns="0" bIns="0" anchor="t"/>
          <a:lstStyle/>
          <a:p>
            <a:r>
              <a:rPr sz="1400" b="1" i="0">
                <a:solidFill>
                  <a:srgbClr val="1F2733"/>
                </a:solidFill>
                <a:latin typeface="Inter"/>
              </a:rPr>
              <a:t>Go, revise or stop when: </a:t>
            </a:r>
            <a:r>
              <a:rPr sz="1400" b="0" i="0">
                <a:solidFill>
                  <a:srgbClr val="6A707A"/>
                </a:solidFill>
                <a:latin typeface="Inter"/>
              </a:rPr>
              <a:t>[measurable decision threshold]</a:t>
            </a:r>
          </a:p>
        </p:txBody>
      </p:sp>
    </p:spTree>
    <p:extLst>
      <p:ext uri="{BB962C8B-B14F-4D97-AF65-F5344CB8AC3E}">
        <p14:creationId xmlns:p14="http://schemas.microsoft.com/office/powerpoint/2010/main" val="731232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09  ·  NUMBERS  ·  4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Five-year profit and loss</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09</a:t>
            </a:r>
          </a:p>
        </p:txBody>
      </p:sp>
      <p:sp>
        <p:nvSpPr>
          <p:cNvPr id="9" name="TextBox 8"/>
          <p:cNvSpPr txBox="1"/>
          <p:nvPr/>
        </p:nvSpPr>
        <p:spPr>
          <a:xfrm>
            <a:off x="548640" y="1600200"/>
            <a:ext cx="10972800" cy="274320"/>
          </a:xfrm>
          <a:prstGeom prst="rect">
            <a:avLst/>
          </a:prstGeom>
          <a:noFill/>
        </p:spPr>
        <p:txBody>
          <a:bodyPr wrap="square" lIns="0" rIns="0" tIns="0" bIns="0" anchor="t"/>
          <a:lstStyle/>
          <a:p>
            <a:r>
              <a:rPr sz="1200" b="0" i="0">
                <a:solidFill>
                  <a:srgbClr val="2C323B"/>
                </a:solidFill>
                <a:latin typeface="Inter"/>
              </a:rPr>
              <a:t>All figures in </a:t>
            </a:r>
            <a:r>
              <a:rPr sz="1200" b="0" i="0">
                <a:solidFill>
                  <a:srgbClr val="6A707A"/>
                </a:solidFill>
                <a:latin typeface="Inter"/>
              </a:rPr>
              <a:t>[currency and scale, e.g. CAD thousands]</a:t>
            </a:r>
            <a:r>
              <a:rPr sz="1200" b="0" i="0">
                <a:solidFill>
                  <a:srgbClr val="2C323B"/>
                </a:solidFill>
                <a:latin typeface="Inter"/>
              </a:rPr>
              <a:t>.  FY0 = </a:t>
            </a:r>
            <a:r>
              <a:rPr sz="1200" b="0" i="0">
                <a:solidFill>
                  <a:srgbClr val="6A707A"/>
                </a:solidFill>
                <a:latin typeface="Inter"/>
              </a:rPr>
              <a:t>[baseline year]</a:t>
            </a:r>
            <a:r>
              <a:rPr sz="1200" b="0" i="0">
                <a:solidFill>
                  <a:srgbClr val="2C323B"/>
                </a:solidFill>
                <a:latin typeface="Inter"/>
              </a:rPr>
              <a:t>.</a:t>
            </a:r>
          </a:p>
        </p:txBody>
      </p:sp>
      <p:graphicFrame>
        <p:nvGraphicFramePr>
          <p:cNvPr id="10" name="Table 9"/>
          <p:cNvGraphicFramePr>
            <a:graphicFrameLocks noGrp="1"/>
          </p:cNvGraphicFramePr>
          <p:nvPr/>
        </p:nvGraphicFramePr>
        <p:xfrm>
          <a:off x="548640" y="1965960"/>
          <a:ext cx="11091672" cy="3931920"/>
        </p:xfrm>
        <a:graphic>
          <a:graphicData uri="http://schemas.openxmlformats.org/drawingml/2006/table">
            <a:tbl>
              <a:tblPr firstRow="0" bandRow="0" firstCol="0" lastRow="0" lastCol="0" bandCol="0">
                <a:tableStyleId>{5940675A-B579-460E-94D1-54222C63F5DA}</a:tableStyleId>
              </a:tblPr>
              <a:tblGrid>
                <a:gridCol w="3410712"/>
                <a:gridCol w="1280160"/>
                <a:gridCol w="1280160"/>
                <a:gridCol w="1280160"/>
                <a:gridCol w="1280160"/>
                <a:gridCol w="1280160"/>
                <a:gridCol w="1280160"/>
              </a:tblGrid>
              <a:tr h="365760">
                <a:tc>
                  <a:txBody>
                    <a:bodyPr wrap="square"/>
                    <a:lstStyle/>
                    <a:p>
                      <a:r>
                        <a:rPr sz="900" b="1" i="0" spc="120">
                          <a:solidFill>
                            <a:srgbClr val="1F2733"/>
                          </a:solidFill>
                          <a:latin typeface="Inter"/>
                        </a:rPr>
                        <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FY0 [YEAR]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FY1 [YEAR]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FY2 [YEAR]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FY3 [YEAR]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FY4 [YEAR]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FY5 [YEAR]</a:t>
                      </a:r>
                    </a:p>
                  </a:txBody>
                  <a:tcPr marL="91440" marR="91440" marT="45720" marB="45720" anchor="ctr">
                    <a:lnL>
                      <a:noFill/>
                    </a:lnL>
                    <a:lnR>
                      <a:noFill/>
                    </a:lnR>
                    <a:lnT>
                      <a:noFill/>
                    </a:lnT>
                    <a:lnB w="15875">
                      <a:solidFill>
                        <a:srgbClr val="1F2733"/>
                      </a:solidFill>
                    </a:lnB>
                    <a:solidFill>
                      <a:srgbClr val="F6F6F5"/>
                    </a:solidFill>
                  </a:tcPr>
                </a:tc>
              </a:tr>
              <a:tr h="356616">
                <a:tc>
                  <a:txBody>
                    <a:bodyPr wrap="square"/>
                    <a:lstStyle/>
                    <a:p>
                      <a:r>
                        <a:rPr sz="1100" b="0" i="0">
                          <a:solidFill>
                            <a:srgbClr val="1F2733"/>
                          </a:solidFill>
                          <a:latin typeface="Inter"/>
                        </a:rPr>
                        <a:t>Revenue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0" i="0">
                          <a:solidFill>
                            <a:srgbClr val="1F2733"/>
                          </a:solidFill>
                          <a:latin typeface="Inter"/>
                        </a:rPr>
                        <a:t>COGS</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1" i="0">
                          <a:solidFill>
                            <a:srgbClr val="1F2733"/>
                          </a:solidFill>
                          <a:latin typeface="Inter"/>
                        </a:rPr>
                        <a:t>Gross profit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0" i="0">
                          <a:solidFill>
                            <a:srgbClr val="1F2733"/>
                          </a:solidFill>
                          <a:latin typeface="Inter"/>
                        </a:rPr>
                        <a:t>General, admin and selling costs</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0" i="0">
                          <a:solidFill>
                            <a:srgbClr val="1F2733"/>
                          </a:solidFill>
                          <a:latin typeface="Inter"/>
                        </a:rPr>
                        <a:t>Finance costs</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1" i="0">
                          <a:solidFill>
                            <a:srgbClr val="1F2733"/>
                          </a:solidFill>
                          <a:latin typeface="Inter"/>
                        </a:rPr>
                        <a:t>Net profit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1" i="0">
                          <a:solidFill>
                            <a:srgbClr val="1F2733"/>
                          </a:solidFill>
                          <a:latin typeface="Inter"/>
                        </a:rPr>
                        <a:t>EBITDA</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0" i="0">
                          <a:solidFill>
                            <a:srgbClr val="1F2733"/>
                          </a:solidFill>
                          <a:latin typeface="Inter"/>
                        </a:rPr>
                        <a:t>Capital expenses</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0" i="0">
                          <a:solidFill>
                            <a:srgbClr val="1F2733"/>
                          </a:solidFill>
                          <a:latin typeface="Inter"/>
                        </a:rPr>
                        <a:t>Net cash position (lowest point)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r h="356616">
                <a:tc>
                  <a:txBody>
                    <a:bodyPr wrap="square"/>
                    <a:lstStyle/>
                    <a:p>
                      <a:r>
                        <a:rPr sz="1100" b="0" i="0">
                          <a:solidFill>
                            <a:srgbClr val="1F2733"/>
                          </a:solidFill>
                          <a:latin typeface="Inter"/>
                        </a:rPr>
                        <a:t>Average team FTEs</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100" b="0" i="0">
                          <a:solidFill>
                            <a:srgbClr val="6A707A"/>
                          </a:solidFill>
                          <a:latin typeface="Inter"/>
                        </a:rPr>
                        <a:t>[ ]</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Tree>
    <p:extLst>
      <p:ext uri="{BB962C8B-B14F-4D97-AF65-F5344CB8AC3E}">
        <p14:creationId xmlns:p14="http://schemas.microsoft.com/office/powerpoint/2010/main" val="1932473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11  ·  NUMBERS  ·  3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Cash and funding</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11</a:t>
            </a:r>
          </a:p>
        </p:txBody>
      </p:sp>
      <p:cxnSp>
        <p:nvCxnSpPr>
          <p:cNvPr id="9" name="Connector 8"/>
          <p:cNvCxnSpPr/>
          <p:nvPr/>
        </p:nvCxnSpPr>
        <p:spPr>
          <a:xfrm>
            <a:off x="548640" y="1783080"/>
            <a:ext cx="3520440" cy="0"/>
          </a:xfrm>
          <a:prstGeom prst="line">
            <a:avLst/>
          </a:prstGeom>
          <a:ln w="15875">
            <a:solidFill>
              <a:srgbClr val="9C4A24"/>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1920240"/>
            <a:ext cx="3474720" cy="237744"/>
          </a:xfrm>
          <a:prstGeom prst="rect">
            <a:avLst/>
          </a:prstGeom>
          <a:noFill/>
        </p:spPr>
        <p:txBody>
          <a:bodyPr wrap="square" lIns="0" rIns="0" tIns="0" bIns="0" anchor="t"/>
          <a:lstStyle/>
          <a:p>
            <a:r>
              <a:rPr sz="950" b="1" i="0" spc="180">
                <a:solidFill>
                  <a:srgbClr val="6A707A"/>
                </a:solidFill>
                <a:latin typeface="Inter"/>
              </a:rPr>
              <a:t>FIVE-YEAR INVESTMENT</a:t>
            </a:r>
          </a:p>
        </p:txBody>
      </p:sp>
      <p:sp>
        <p:nvSpPr>
          <p:cNvPr id="11" name="TextBox 10"/>
          <p:cNvSpPr txBox="1"/>
          <p:nvPr/>
        </p:nvSpPr>
        <p:spPr>
          <a:xfrm>
            <a:off x="548640" y="2212848"/>
            <a:ext cx="3520440" cy="822960"/>
          </a:xfrm>
          <a:prstGeom prst="rect">
            <a:avLst/>
          </a:prstGeom>
          <a:noFill/>
        </p:spPr>
        <p:txBody>
          <a:bodyPr wrap="square" lIns="0" rIns="0" tIns="0" bIns="0" anchor="t"/>
          <a:lstStyle/>
          <a:p>
            <a:r>
              <a:rPr sz="2400" b="0" i="0">
                <a:solidFill>
                  <a:srgbClr val="6A707A"/>
                </a:solidFill>
                <a:latin typeface="Newsreader"/>
              </a:rPr>
              <a:t>[Capex + other cash costs]</a:t>
            </a:r>
          </a:p>
        </p:txBody>
      </p:sp>
      <p:cxnSp>
        <p:nvCxnSpPr>
          <p:cNvPr id="12" name="Connector 11"/>
          <p:cNvCxnSpPr/>
          <p:nvPr/>
        </p:nvCxnSpPr>
        <p:spPr>
          <a:xfrm>
            <a:off x="4325112" y="1783080"/>
            <a:ext cx="3520440" cy="0"/>
          </a:xfrm>
          <a:prstGeom prst="line">
            <a:avLst/>
          </a:prstGeom>
          <a:ln w="15875">
            <a:solidFill>
              <a:srgbClr val="9C4A24"/>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325112" y="1920240"/>
            <a:ext cx="3474720" cy="237744"/>
          </a:xfrm>
          <a:prstGeom prst="rect">
            <a:avLst/>
          </a:prstGeom>
          <a:noFill/>
        </p:spPr>
        <p:txBody>
          <a:bodyPr wrap="square" lIns="0" rIns="0" tIns="0" bIns="0" anchor="t"/>
          <a:lstStyle/>
          <a:p>
            <a:r>
              <a:rPr sz="950" b="1" i="0" spc="180">
                <a:solidFill>
                  <a:srgbClr val="6A707A"/>
                </a:solidFill>
                <a:latin typeface="Inter"/>
              </a:rPr>
              <a:t>EXTERNAL FUNDING REQUIRED</a:t>
            </a:r>
          </a:p>
        </p:txBody>
      </p:sp>
      <p:sp>
        <p:nvSpPr>
          <p:cNvPr id="14" name="TextBox 13"/>
          <p:cNvSpPr txBox="1"/>
          <p:nvPr/>
        </p:nvSpPr>
        <p:spPr>
          <a:xfrm>
            <a:off x="4325112" y="2212848"/>
            <a:ext cx="3520440" cy="822960"/>
          </a:xfrm>
          <a:prstGeom prst="rect">
            <a:avLst/>
          </a:prstGeom>
          <a:noFill/>
        </p:spPr>
        <p:txBody>
          <a:bodyPr wrap="square" lIns="0" rIns="0" tIns="0" bIns="0" anchor="t"/>
          <a:lstStyle/>
          <a:p>
            <a:r>
              <a:rPr sz="2400" b="0" i="0">
                <a:solidFill>
                  <a:srgbClr val="6A707A"/>
                </a:solidFill>
                <a:latin typeface="Newsreader"/>
              </a:rPr>
              <a:t>[Amount and timing]</a:t>
            </a:r>
          </a:p>
        </p:txBody>
      </p:sp>
      <p:cxnSp>
        <p:nvCxnSpPr>
          <p:cNvPr id="15" name="Connector 14"/>
          <p:cNvCxnSpPr/>
          <p:nvPr/>
        </p:nvCxnSpPr>
        <p:spPr>
          <a:xfrm>
            <a:off x="8101583" y="1783080"/>
            <a:ext cx="3520441" cy="0"/>
          </a:xfrm>
          <a:prstGeom prst="line">
            <a:avLst/>
          </a:prstGeom>
          <a:ln w="15875">
            <a:solidFill>
              <a:srgbClr val="9C4A24"/>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101583" y="1920240"/>
            <a:ext cx="3474720" cy="237744"/>
          </a:xfrm>
          <a:prstGeom prst="rect">
            <a:avLst/>
          </a:prstGeom>
          <a:noFill/>
        </p:spPr>
        <p:txBody>
          <a:bodyPr wrap="square" lIns="0" rIns="0" tIns="0" bIns="0" anchor="t"/>
          <a:lstStyle/>
          <a:p>
            <a:r>
              <a:rPr sz="950" b="1" i="0" spc="180">
                <a:solidFill>
                  <a:srgbClr val="6A707A"/>
                </a:solidFill>
                <a:latin typeface="Inter"/>
              </a:rPr>
              <a:t>MINIMUM CASH BUFFER</a:t>
            </a:r>
          </a:p>
        </p:txBody>
      </p:sp>
      <p:sp>
        <p:nvSpPr>
          <p:cNvPr id="17" name="TextBox 16"/>
          <p:cNvSpPr txBox="1"/>
          <p:nvPr/>
        </p:nvSpPr>
        <p:spPr>
          <a:xfrm>
            <a:off x="8101583" y="2212848"/>
            <a:ext cx="3520440" cy="822960"/>
          </a:xfrm>
          <a:prstGeom prst="rect">
            <a:avLst/>
          </a:prstGeom>
          <a:noFill/>
        </p:spPr>
        <p:txBody>
          <a:bodyPr wrap="square" lIns="0" rIns="0" tIns="0" bIns="0" anchor="t"/>
          <a:lstStyle/>
          <a:p>
            <a:r>
              <a:rPr sz="2400" b="0" i="0">
                <a:solidFill>
                  <a:srgbClr val="6A707A"/>
                </a:solidFill>
                <a:latin typeface="Newsreader"/>
              </a:rPr>
              <a:t>[Amount]</a:t>
            </a:r>
          </a:p>
        </p:txBody>
      </p:sp>
      <p:sp>
        <p:nvSpPr>
          <p:cNvPr id="18" name="Rounded Rectangle 17"/>
          <p:cNvSpPr/>
          <p:nvPr/>
        </p:nvSpPr>
        <p:spPr>
          <a:xfrm>
            <a:off x="548640" y="3246120"/>
            <a:ext cx="11091672" cy="685800"/>
          </a:xfrm>
          <a:prstGeom prst="roundRect">
            <a:avLst>
              <a:gd name="adj" fmla="val 8000"/>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ectangle 18"/>
          <p:cNvSpPr/>
          <p:nvPr/>
        </p:nvSpPr>
        <p:spPr>
          <a:xfrm>
            <a:off x="548640" y="3337560"/>
            <a:ext cx="54864" cy="502920"/>
          </a:xfrm>
          <a:prstGeom prst="rect">
            <a:avLst/>
          </a:prstGeom>
          <a:solidFill>
            <a:srgbClr val="9C4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3246120"/>
            <a:ext cx="10607040" cy="685800"/>
          </a:xfrm>
          <a:prstGeom prst="rect">
            <a:avLst/>
          </a:prstGeom>
          <a:noFill/>
        </p:spPr>
        <p:txBody>
          <a:bodyPr wrap="square" lIns="0" rIns="0" tIns="0" bIns="0" anchor="ctr"/>
          <a:lstStyle/>
          <a:p>
            <a:r>
              <a:rPr sz="1400" b="1" i="0">
                <a:solidFill>
                  <a:srgbClr val="1F2733"/>
                </a:solidFill>
                <a:latin typeface="Inter"/>
              </a:rPr>
              <a:t>Downside: </a:t>
            </a:r>
            <a:r>
              <a:rPr sz="1400" b="0" i="0">
                <a:solidFill>
                  <a:srgbClr val="2C323B"/>
                </a:solidFill>
                <a:latin typeface="Inter"/>
              </a:rPr>
              <a:t>if </a:t>
            </a:r>
            <a:r>
              <a:rPr sz="1400" b="0" i="0">
                <a:solidFill>
                  <a:srgbClr val="6A707A"/>
                </a:solidFill>
                <a:latin typeface="Inter"/>
              </a:rPr>
              <a:t>[key assumption]</a:t>
            </a:r>
            <a:r>
              <a:rPr sz="1400" b="0" i="0">
                <a:solidFill>
                  <a:srgbClr val="2C323B"/>
                </a:solidFill>
                <a:latin typeface="Inter"/>
              </a:rPr>
              <a:t> changes, we will </a:t>
            </a:r>
            <a:r>
              <a:rPr sz="1400" b="0" i="0">
                <a:solidFill>
                  <a:srgbClr val="6A707A"/>
                </a:solidFill>
                <a:latin typeface="Inter"/>
              </a:rPr>
              <a:t>[cash response]</a:t>
            </a:r>
            <a:r>
              <a:rPr sz="1400" b="0" i="0">
                <a:solidFill>
                  <a:srgbClr val="2C323B"/>
                </a:solidFill>
                <a:latin typeface="Inter"/>
              </a:rPr>
              <a:t>.</a:t>
            </a:r>
          </a:p>
        </p:txBody>
      </p:sp>
      <p:graphicFrame>
        <p:nvGraphicFramePr>
          <p:cNvPr id="21" name="Table 20"/>
          <p:cNvGraphicFramePr>
            <a:graphicFrameLocks noGrp="1"/>
          </p:cNvGraphicFramePr>
          <p:nvPr/>
        </p:nvGraphicFramePr>
        <p:xfrm>
          <a:off x="548640" y="4206240"/>
          <a:ext cx="11091672" cy="1335024"/>
        </p:xfrm>
        <a:graphic>
          <a:graphicData uri="http://schemas.openxmlformats.org/drawingml/2006/table">
            <a:tbl>
              <a:tblPr firstRow="0" bandRow="0" firstCol="0" lastRow="0" lastCol="0" bandCol="0">
                <a:tableStyleId>{5940675A-B579-460E-94D1-54222C63F5DA}</a:tableStyleId>
              </a:tblPr>
              <a:tblGrid>
                <a:gridCol w="3776472"/>
                <a:gridCol w="2194560"/>
                <a:gridCol w="2194560"/>
                <a:gridCol w="2926080"/>
              </a:tblGrid>
              <a:tr h="384048">
                <a:tc>
                  <a:txBody>
                    <a:bodyPr wrap="square"/>
                    <a:lstStyle/>
                    <a:p>
                      <a:r>
                        <a:rPr sz="900" b="1" i="0" spc="120">
                          <a:solidFill>
                            <a:srgbClr val="1F2733"/>
                          </a:solidFill>
                          <a:latin typeface="Inter"/>
                        </a:rPr>
                        <a:t>FUNDING SOURCE</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AMOUNT</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REQUIRED BY</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STATUS / CONDITIONS</a:t>
                      </a:r>
                    </a:p>
                  </a:txBody>
                  <a:tcPr marL="91440" marR="91440" marT="45720" marB="45720" anchor="ctr">
                    <a:lnL>
                      <a:noFill/>
                    </a:lnL>
                    <a:lnR>
                      <a:noFill/>
                    </a:lnR>
                    <a:lnT>
                      <a:noFill/>
                    </a:lnT>
                    <a:lnB w="15875">
                      <a:solidFill>
                        <a:srgbClr val="1F2733"/>
                      </a:solidFill>
                    </a:lnB>
                    <a:solidFill>
                      <a:srgbClr val="F6F6F5"/>
                    </a:solidFill>
                  </a:tcPr>
                </a:tc>
              </a:tr>
              <a:tr h="475488">
                <a:tc>
                  <a:txBody>
                    <a:bodyPr wrap="square"/>
                    <a:lstStyle/>
                    <a:p>
                      <a:r>
                        <a:rPr sz="1200" b="0" i="0">
                          <a:solidFill>
                            <a:srgbClr val="6A707A"/>
                          </a:solidFill>
                          <a:latin typeface="Inter"/>
                        </a:rPr>
                        <a:t>[Cash generation / debt / equity]</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[Amount]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[Date]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[Committed / proposed]</a:t>
                      </a:r>
                    </a:p>
                  </a:txBody>
                  <a:tcPr marL="91440" marR="91440" marT="45720" marB="45720" anchor="ctr">
                    <a:lnL>
                      <a:noFill/>
                    </a:lnL>
                    <a:lnR>
                      <a:noFill/>
                    </a:lnR>
                    <a:lnT>
                      <a:noFill/>
                    </a:lnT>
                    <a:lnB w="9525">
                      <a:solidFill>
                        <a:srgbClr val="E5E5E2"/>
                      </a:solidFill>
                    </a:lnB>
                    <a:solidFill>
                      <a:srgbClr val="FFFFFF"/>
                    </a:solidFill>
                  </a:tcPr>
                </a:tc>
              </a:tr>
              <a:tr h="475488">
                <a:tc>
                  <a:txBody>
                    <a:bodyPr wrap="square"/>
                    <a:lstStyle/>
                    <a:p>
                      <a:r>
                        <a:rPr sz="1200" b="0" i="0">
                          <a:solidFill>
                            <a:srgbClr val="6A707A"/>
                          </a:solidFill>
                          <a:latin typeface="Inter"/>
                        </a:rPr>
                        <a:t>[Cash generation / debt / equity]</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[Amount]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[Date]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[Committed / proposed]</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Tree>
    <p:extLst>
      <p:ext uri="{BB962C8B-B14F-4D97-AF65-F5344CB8AC3E}">
        <p14:creationId xmlns:p14="http://schemas.microsoft.com/office/powerpoint/2010/main" val="1793526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12  ·  PEOPLE  ·  2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Organization today</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12</a:t>
            </a:r>
          </a:p>
        </p:txBody>
      </p:sp>
      <p:sp>
        <p:nvSpPr>
          <p:cNvPr id="9" name="TextBox 8"/>
          <p:cNvSpPr txBox="1"/>
          <p:nvPr/>
        </p:nvSpPr>
        <p:spPr>
          <a:xfrm>
            <a:off x="548640" y="1645920"/>
            <a:ext cx="7315200" cy="320040"/>
          </a:xfrm>
          <a:prstGeom prst="rect">
            <a:avLst/>
          </a:prstGeom>
          <a:noFill/>
        </p:spPr>
        <p:txBody>
          <a:bodyPr wrap="square" lIns="0" rIns="0" tIns="0" bIns="0" anchor="t"/>
          <a:lstStyle/>
          <a:p>
            <a:r>
              <a:rPr sz="1300" b="1" i="0">
                <a:solidFill>
                  <a:srgbClr val="1F2733"/>
                </a:solidFill>
                <a:latin typeface="Inter"/>
              </a:rPr>
              <a:t>Total salary expense: </a:t>
            </a:r>
            <a:r>
              <a:rPr sz="1300" b="0" i="0">
                <a:solidFill>
                  <a:srgbClr val="6A707A"/>
                </a:solidFill>
                <a:latin typeface="Inter"/>
              </a:rPr>
              <a:t>[$ amount]</a:t>
            </a:r>
          </a:p>
        </p:txBody>
      </p:sp>
      <p:sp>
        <p:nvSpPr>
          <p:cNvPr id="10" name="Rounded Rectangle 9"/>
          <p:cNvSpPr/>
          <p:nvPr/>
        </p:nvSpPr>
        <p:spPr>
          <a:xfrm>
            <a:off x="4956048" y="2148840"/>
            <a:ext cx="2286000" cy="777240"/>
          </a:xfrm>
          <a:prstGeom prst="roundRect">
            <a:avLst>
              <a:gd name="adj" fmla="val 7058"/>
            </a:avLst>
          </a:prstGeom>
          <a:solidFill>
            <a:srgbClr val="1F27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4956048" y="2221992"/>
            <a:ext cx="2286000" cy="352044"/>
          </a:xfrm>
          <a:prstGeom prst="rect">
            <a:avLst/>
          </a:prstGeom>
          <a:noFill/>
        </p:spPr>
        <p:txBody>
          <a:bodyPr wrap="square" lIns="0" rIns="0" tIns="0" bIns="0" anchor="b"/>
          <a:lstStyle/>
          <a:p>
            <a:pPr algn="ctr"/>
            <a:r>
              <a:rPr sz="1250" b="1" i="0">
                <a:solidFill>
                  <a:srgbClr val="FFFFFF"/>
                </a:solidFill>
                <a:latin typeface="Inter"/>
              </a:rPr>
              <a:t>[Owner / CEO]</a:t>
            </a:r>
          </a:p>
        </p:txBody>
      </p:sp>
      <p:sp>
        <p:nvSpPr>
          <p:cNvPr id="12" name="TextBox 11"/>
          <p:cNvSpPr txBox="1"/>
          <p:nvPr/>
        </p:nvSpPr>
        <p:spPr>
          <a:xfrm>
            <a:off x="4956048" y="2555748"/>
            <a:ext cx="2286000" cy="297179"/>
          </a:xfrm>
          <a:prstGeom prst="rect">
            <a:avLst/>
          </a:prstGeom>
          <a:noFill/>
        </p:spPr>
        <p:txBody>
          <a:bodyPr wrap="square" lIns="0" rIns="0" tIns="0" bIns="0" anchor="t"/>
          <a:lstStyle/>
          <a:p>
            <a:pPr algn="ctr"/>
            <a:r>
              <a:rPr sz="1150" b="0" i="0">
                <a:solidFill>
                  <a:srgbClr val="C9CCD1"/>
                </a:solidFill>
                <a:latin typeface="Inter"/>
              </a:rPr>
              <a:t>[Name]</a:t>
            </a:r>
          </a:p>
        </p:txBody>
      </p:sp>
      <p:cxnSp>
        <p:nvCxnSpPr>
          <p:cNvPr id="13" name="Connector 12"/>
          <p:cNvCxnSpPr/>
          <p:nvPr/>
        </p:nvCxnSpPr>
        <p:spPr>
          <a:xfrm>
            <a:off x="6099048" y="2926080"/>
            <a:ext cx="0" cy="32004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2258568" y="3246120"/>
            <a:ext cx="7680960" cy="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2258568" y="3246120"/>
            <a:ext cx="0" cy="32004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886968" y="3566160"/>
            <a:ext cx="2743200" cy="777240"/>
          </a:xfrm>
          <a:prstGeom prst="roundRect">
            <a:avLst>
              <a:gd name="adj" fmla="val 7058"/>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886968" y="3639312"/>
            <a:ext cx="2743200" cy="352044"/>
          </a:xfrm>
          <a:prstGeom prst="rect">
            <a:avLst/>
          </a:prstGeom>
          <a:noFill/>
        </p:spPr>
        <p:txBody>
          <a:bodyPr wrap="square" lIns="0" rIns="0" tIns="0" bIns="0" anchor="b"/>
          <a:lstStyle/>
          <a:p>
            <a:pPr algn="ctr"/>
            <a:r>
              <a:rPr sz="1250" b="1" i="0">
                <a:solidFill>
                  <a:srgbClr val="1F2733"/>
                </a:solidFill>
                <a:latin typeface="Inter"/>
              </a:rPr>
              <a:t>[Function lead]</a:t>
            </a:r>
          </a:p>
        </p:txBody>
      </p:sp>
      <p:sp>
        <p:nvSpPr>
          <p:cNvPr id="18" name="TextBox 17"/>
          <p:cNvSpPr txBox="1"/>
          <p:nvPr/>
        </p:nvSpPr>
        <p:spPr>
          <a:xfrm>
            <a:off x="886968" y="3973068"/>
            <a:ext cx="2743200" cy="297179"/>
          </a:xfrm>
          <a:prstGeom prst="rect">
            <a:avLst/>
          </a:prstGeom>
          <a:noFill/>
        </p:spPr>
        <p:txBody>
          <a:bodyPr wrap="square" lIns="0" rIns="0" tIns="0" bIns="0" anchor="t"/>
          <a:lstStyle/>
          <a:p>
            <a:pPr algn="ctr"/>
            <a:r>
              <a:rPr sz="1150" b="0" i="0">
                <a:solidFill>
                  <a:srgbClr val="6A707A"/>
                </a:solidFill>
                <a:latin typeface="Inter"/>
              </a:rPr>
              <a:t>[Name / vacant]</a:t>
            </a:r>
          </a:p>
        </p:txBody>
      </p:sp>
      <p:cxnSp>
        <p:nvCxnSpPr>
          <p:cNvPr id="19" name="Connector 18"/>
          <p:cNvCxnSpPr/>
          <p:nvPr/>
        </p:nvCxnSpPr>
        <p:spPr>
          <a:xfrm>
            <a:off x="2258568" y="4343400"/>
            <a:ext cx="0" cy="32004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886968" y="4663440"/>
            <a:ext cx="2743200" cy="548640"/>
          </a:xfrm>
          <a:prstGeom prst="roundRect">
            <a:avLst>
              <a:gd name="adj" fmla="val 10000"/>
            </a:avLst>
          </a:prstGeom>
          <a:solidFill>
            <a:srgbClr val="FFFFFF"/>
          </a:solidFill>
          <a:ln w="9525">
            <a:solidFill>
              <a:srgbClr val="C9CBC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86968" y="4663440"/>
            <a:ext cx="2743200" cy="548640"/>
          </a:xfrm>
          <a:prstGeom prst="rect">
            <a:avLst/>
          </a:prstGeom>
          <a:noFill/>
        </p:spPr>
        <p:txBody>
          <a:bodyPr wrap="square" lIns="0" rIns="0" tIns="0" bIns="0" anchor="ctr"/>
          <a:lstStyle/>
          <a:p>
            <a:pPr algn="ctr"/>
            <a:r>
              <a:rPr sz="1200" b="0" i="0">
                <a:solidFill>
                  <a:srgbClr val="6A707A"/>
                </a:solidFill>
                <a:latin typeface="Inter"/>
              </a:rPr>
              <a:t>[Team / FTE]</a:t>
            </a:r>
          </a:p>
        </p:txBody>
      </p:sp>
      <p:cxnSp>
        <p:nvCxnSpPr>
          <p:cNvPr id="22" name="Connector 21"/>
          <p:cNvCxnSpPr/>
          <p:nvPr/>
        </p:nvCxnSpPr>
        <p:spPr>
          <a:xfrm>
            <a:off x="6099048" y="3246120"/>
            <a:ext cx="0" cy="32004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4727448" y="3566160"/>
            <a:ext cx="2743200" cy="777240"/>
          </a:xfrm>
          <a:prstGeom prst="roundRect">
            <a:avLst>
              <a:gd name="adj" fmla="val 7058"/>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4727448" y="3639312"/>
            <a:ext cx="2743200" cy="352044"/>
          </a:xfrm>
          <a:prstGeom prst="rect">
            <a:avLst/>
          </a:prstGeom>
          <a:noFill/>
        </p:spPr>
        <p:txBody>
          <a:bodyPr wrap="square" lIns="0" rIns="0" tIns="0" bIns="0" anchor="b"/>
          <a:lstStyle/>
          <a:p>
            <a:pPr algn="ctr"/>
            <a:r>
              <a:rPr sz="1250" b="1" i="0">
                <a:solidFill>
                  <a:srgbClr val="1F2733"/>
                </a:solidFill>
                <a:latin typeface="Inter"/>
              </a:rPr>
              <a:t>[Function lead]</a:t>
            </a:r>
          </a:p>
        </p:txBody>
      </p:sp>
      <p:sp>
        <p:nvSpPr>
          <p:cNvPr id="25" name="TextBox 24"/>
          <p:cNvSpPr txBox="1"/>
          <p:nvPr/>
        </p:nvSpPr>
        <p:spPr>
          <a:xfrm>
            <a:off x="4727448" y="3973068"/>
            <a:ext cx="2743200" cy="297179"/>
          </a:xfrm>
          <a:prstGeom prst="rect">
            <a:avLst/>
          </a:prstGeom>
          <a:noFill/>
        </p:spPr>
        <p:txBody>
          <a:bodyPr wrap="square" lIns="0" rIns="0" tIns="0" bIns="0" anchor="t"/>
          <a:lstStyle/>
          <a:p>
            <a:pPr algn="ctr"/>
            <a:r>
              <a:rPr sz="1150" b="0" i="0">
                <a:solidFill>
                  <a:srgbClr val="6A707A"/>
                </a:solidFill>
                <a:latin typeface="Inter"/>
              </a:rPr>
              <a:t>[Name / vacant]</a:t>
            </a:r>
          </a:p>
        </p:txBody>
      </p:sp>
      <p:cxnSp>
        <p:nvCxnSpPr>
          <p:cNvPr id="26" name="Connector 25"/>
          <p:cNvCxnSpPr/>
          <p:nvPr/>
        </p:nvCxnSpPr>
        <p:spPr>
          <a:xfrm>
            <a:off x="6099048" y="4343400"/>
            <a:ext cx="0" cy="32004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4727448" y="4663440"/>
            <a:ext cx="2743200" cy="548640"/>
          </a:xfrm>
          <a:prstGeom prst="roundRect">
            <a:avLst>
              <a:gd name="adj" fmla="val 10000"/>
            </a:avLst>
          </a:prstGeom>
          <a:solidFill>
            <a:srgbClr val="FFFFFF"/>
          </a:solidFill>
          <a:ln w="9525">
            <a:solidFill>
              <a:srgbClr val="C9CBC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4727448" y="4663440"/>
            <a:ext cx="2743200" cy="548640"/>
          </a:xfrm>
          <a:prstGeom prst="rect">
            <a:avLst/>
          </a:prstGeom>
          <a:noFill/>
        </p:spPr>
        <p:txBody>
          <a:bodyPr wrap="square" lIns="0" rIns="0" tIns="0" bIns="0" anchor="ctr"/>
          <a:lstStyle/>
          <a:p>
            <a:pPr algn="ctr"/>
            <a:r>
              <a:rPr sz="1200" b="0" i="0">
                <a:solidFill>
                  <a:srgbClr val="6A707A"/>
                </a:solidFill>
                <a:latin typeface="Inter"/>
              </a:rPr>
              <a:t>[Team / FTE]</a:t>
            </a:r>
          </a:p>
        </p:txBody>
      </p:sp>
      <p:cxnSp>
        <p:nvCxnSpPr>
          <p:cNvPr id="29" name="Connector 28"/>
          <p:cNvCxnSpPr/>
          <p:nvPr/>
        </p:nvCxnSpPr>
        <p:spPr>
          <a:xfrm>
            <a:off x="9939528" y="3246120"/>
            <a:ext cx="0" cy="32004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8567928" y="3566160"/>
            <a:ext cx="2743200" cy="777240"/>
          </a:xfrm>
          <a:prstGeom prst="roundRect">
            <a:avLst>
              <a:gd name="adj" fmla="val 7058"/>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8567928" y="3639312"/>
            <a:ext cx="2743200" cy="352044"/>
          </a:xfrm>
          <a:prstGeom prst="rect">
            <a:avLst/>
          </a:prstGeom>
          <a:noFill/>
        </p:spPr>
        <p:txBody>
          <a:bodyPr wrap="square" lIns="0" rIns="0" tIns="0" bIns="0" anchor="b"/>
          <a:lstStyle/>
          <a:p>
            <a:pPr algn="ctr"/>
            <a:r>
              <a:rPr sz="1250" b="1" i="0">
                <a:solidFill>
                  <a:srgbClr val="1F2733"/>
                </a:solidFill>
                <a:latin typeface="Inter"/>
              </a:rPr>
              <a:t>[Function lead]</a:t>
            </a:r>
          </a:p>
        </p:txBody>
      </p:sp>
      <p:sp>
        <p:nvSpPr>
          <p:cNvPr id="32" name="TextBox 31"/>
          <p:cNvSpPr txBox="1"/>
          <p:nvPr/>
        </p:nvSpPr>
        <p:spPr>
          <a:xfrm>
            <a:off x="8567928" y="3973068"/>
            <a:ext cx="2743200" cy="297179"/>
          </a:xfrm>
          <a:prstGeom prst="rect">
            <a:avLst/>
          </a:prstGeom>
          <a:noFill/>
        </p:spPr>
        <p:txBody>
          <a:bodyPr wrap="square" lIns="0" rIns="0" tIns="0" bIns="0" anchor="t"/>
          <a:lstStyle/>
          <a:p>
            <a:pPr algn="ctr"/>
            <a:r>
              <a:rPr sz="1150" b="0" i="0">
                <a:solidFill>
                  <a:srgbClr val="6A707A"/>
                </a:solidFill>
                <a:latin typeface="Inter"/>
              </a:rPr>
              <a:t>[Name / vacant]</a:t>
            </a:r>
          </a:p>
        </p:txBody>
      </p:sp>
      <p:cxnSp>
        <p:nvCxnSpPr>
          <p:cNvPr id="33" name="Connector 32"/>
          <p:cNvCxnSpPr/>
          <p:nvPr/>
        </p:nvCxnSpPr>
        <p:spPr>
          <a:xfrm>
            <a:off x="9939528" y="4343400"/>
            <a:ext cx="0" cy="32004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8567928" y="4663440"/>
            <a:ext cx="2743200" cy="548640"/>
          </a:xfrm>
          <a:prstGeom prst="roundRect">
            <a:avLst>
              <a:gd name="adj" fmla="val 10000"/>
            </a:avLst>
          </a:prstGeom>
          <a:solidFill>
            <a:srgbClr val="FFFFFF"/>
          </a:solidFill>
          <a:ln w="9525">
            <a:solidFill>
              <a:srgbClr val="C9CBC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8567928" y="4663440"/>
            <a:ext cx="2743200" cy="548640"/>
          </a:xfrm>
          <a:prstGeom prst="rect">
            <a:avLst/>
          </a:prstGeom>
          <a:noFill/>
        </p:spPr>
        <p:txBody>
          <a:bodyPr wrap="square" lIns="0" rIns="0" tIns="0" bIns="0" anchor="ctr"/>
          <a:lstStyle/>
          <a:p>
            <a:pPr algn="ctr"/>
            <a:r>
              <a:rPr sz="1200" b="0" i="0">
                <a:solidFill>
                  <a:srgbClr val="6A707A"/>
                </a:solidFill>
                <a:latin typeface="Inter"/>
              </a:rPr>
              <a:t>[Team / FTE]</a:t>
            </a:r>
          </a:p>
        </p:txBody>
      </p:sp>
      <p:sp>
        <p:nvSpPr>
          <p:cNvPr id="36" name="TextBox 35"/>
          <p:cNvSpPr txBox="1"/>
          <p:nvPr/>
        </p:nvSpPr>
        <p:spPr>
          <a:xfrm>
            <a:off x="548640" y="5623560"/>
            <a:ext cx="10972800" cy="365760"/>
          </a:xfrm>
          <a:prstGeom prst="rect">
            <a:avLst/>
          </a:prstGeom>
          <a:noFill/>
        </p:spPr>
        <p:txBody>
          <a:bodyPr wrap="square" lIns="0" rIns="0" tIns="0" bIns="0" anchor="t"/>
          <a:lstStyle/>
          <a:p>
            <a:r>
              <a:rPr sz="1300" b="1" i="0">
                <a:solidFill>
                  <a:srgbClr val="1F2733"/>
                </a:solidFill>
                <a:latin typeface="Inter"/>
              </a:rPr>
              <a:t>Total team: </a:t>
            </a:r>
            <a:r>
              <a:rPr sz="1300" b="0" i="0">
                <a:solidFill>
                  <a:srgbClr val="6A707A"/>
                </a:solidFill>
                <a:latin typeface="Inter"/>
              </a:rPr>
              <a:t>[FTE]</a:t>
            </a:r>
            <a:r>
              <a:rPr sz="1300" b="1" i="0">
                <a:solidFill>
                  <a:srgbClr val="1F2733"/>
                </a:solidFill>
                <a:latin typeface="Inter"/>
              </a:rPr>
              <a:t>        Owner dependence: </a:t>
            </a:r>
            <a:r>
              <a:rPr sz="1300" b="0" i="0">
                <a:solidFill>
                  <a:srgbClr val="6A707A"/>
                </a:solidFill>
                <a:latin typeface="Inter"/>
              </a:rPr>
              <a:t>[activity that still needs the owner]</a:t>
            </a:r>
          </a:p>
        </p:txBody>
      </p:sp>
    </p:spTree>
    <p:extLst>
      <p:ext uri="{BB962C8B-B14F-4D97-AF65-F5344CB8AC3E}">
        <p14:creationId xmlns:p14="http://schemas.microsoft.com/office/powerpoint/2010/main" val="2125960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13  ·  PEOPLE  ·  2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Organization in Year 5</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13</a:t>
            </a:r>
          </a:p>
        </p:txBody>
      </p:sp>
      <p:sp>
        <p:nvSpPr>
          <p:cNvPr id="9" name="TextBox 8"/>
          <p:cNvSpPr txBox="1"/>
          <p:nvPr/>
        </p:nvSpPr>
        <p:spPr>
          <a:xfrm>
            <a:off x="548640" y="1645920"/>
            <a:ext cx="7315200" cy="320040"/>
          </a:xfrm>
          <a:prstGeom prst="rect">
            <a:avLst/>
          </a:prstGeom>
          <a:noFill/>
        </p:spPr>
        <p:txBody>
          <a:bodyPr wrap="square" lIns="0" rIns="0" tIns="0" bIns="0" anchor="t"/>
          <a:lstStyle/>
          <a:p>
            <a:r>
              <a:rPr sz="1300" b="1" i="0">
                <a:solidFill>
                  <a:srgbClr val="1F2733"/>
                </a:solidFill>
                <a:latin typeface="Inter"/>
              </a:rPr>
              <a:t>Expected salary expense: </a:t>
            </a:r>
            <a:r>
              <a:rPr sz="1300" b="0" i="0">
                <a:solidFill>
                  <a:srgbClr val="6A707A"/>
                </a:solidFill>
                <a:latin typeface="Inter"/>
              </a:rPr>
              <a:t>[$ amount]</a:t>
            </a:r>
          </a:p>
        </p:txBody>
      </p:sp>
      <p:sp>
        <p:nvSpPr>
          <p:cNvPr id="10" name="Rounded Rectangle 9"/>
          <p:cNvSpPr/>
          <p:nvPr/>
        </p:nvSpPr>
        <p:spPr>
          <a:xfrm>
            <a:off x="4956048" y="2103120"/>
            <a:ext cx="2286000" cy="548640"/>
          </a:xfrm>
          <a:prstGeom prst="roundRect">
            <a:avLst>
              <a:gd name="adj" fmla="val 10000"/>
            </a:avLst>
          </a:prstGeom>
          <a:solidFill>
            <a:srgbClr val="1F27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4956048" y="2103120"/>
            <a:ext cx="2286000" cy="548640"/>
          </a:xfrm>
          <a:prstGeom prst="rect">
            <a:avLst/>
          </a:prstGeom>
          <a:noFill/>
        </p:spPr>
        <p:txBody>
          <a:bodyPr wrap="square" lIns="0" rIns="0" tIns="0" bIns="0" anchor="ctr"/>
          <a:lstStyle/>
          <a:p>
            <a:pPr algn="ctr"/>
            <a:r>
              <a:rPr sz="1250" b="1" i="0">
                <a:solidFill>
                  <a:srgbClr val="FFFFFF"/>
                </a:solidFill>
                <a:latin typeface="Inter"/>
              </a:rPr>
              <a:t>[Owner’s future role]</a:t>
            </a:r>
          </a:p>
        </p:txBody>
      </p:sp>
      <p:cxnSp>
        <p:nvCxnSpPr>
          <p:cNvPr id="12" name="Connector 11"/>
          <p:cNvCxnSpPr/>
          <p:nvPr/>
        </p:nvCxnSpPr>
        <p:spPr>
          <a:xfrm>
            <a:off x="6099048" y="2651760"/>
            <a:ext cx="0" cy="27432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4727448" y="2926080"/>
            <a:ext cx="2743200" cy="548640"/>
          </a:xfrm>
          <a:prstGeom prst="roundRect">
            <a:avLst>
              <a:gd name="adj" fmla="val 10000"/>
            </a:avLst>
          </a:prstGeom>
          <a:solidFill>
            <a:srgbClr val="FFFFFF"/>
          </a:solidFill>
          <a:ln w="15875">
            <a:solidFill>
              <a:srgbClr val="9C4A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727448" y="2926080"/>
            <a:ext cx="2743200" cy="548640"/>
          </a:xfrm>
          <a:prstGeom prst="rect">
            <a:avLst/>
          </a:prstGeom>
          <a:noFill/>
        </p:spPr>
        <p:txBody>
          <a:bodyPr wrap="square" lIns="0" rIns="0" tIns="0" bIns="0" anchor="ctr"/>
          <a:lstStyle/>
          <a:p>
            <a:pPr algn="ctr"/>
            <a:r>
              <a:rPr sz="1250" b="1" i="0">
                <a:solidFill>
                  <a:srgbClr val="9C4A24"/>
                </a:solidFill>
                <a:latin typeface="Inter"/>
              </a:rPr>
              <a:t>[CEO / GM accountable]</a:t>
            </a:r>
          </a:p>
        </p:txBody>
      </p:sp>
      <p:cxnSp>
        <p:nvCxnSpPr>
          <p:cNvPr id="15" name="Connector 14"/>
          <p:cNvCxnSpPr/>
          <p:nvPr/>
        </p:nvCxnSpPr>
        <p:spPr>
          <a:xfrm>
            <a:off x="6099048" y="3474720"/>
            <a:ext cx="0" cy="274319"/>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2258568" y="3749039"/>
            <a:ext cx="7680960" cy="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2258568" y="3749039"/>
            <a:ext cx="0" cy="274321"/>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886968" y="4023360"/>
            <a:ext cx="2743200" cy="594360"/>
          </a:xfrm>
          <a:prstGeom prst="roundRect">
            <a:avLst>
              <a:gd name="adj" fmla="val 9230"/>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86968" y="4023360"/>
            <a:ext cx="2743200" cy="594360"/>
          </a:xfrm>
          <a:prstGeom prst="rect">
            <a:avLst/>
          </a:prstGeom>
          <a:noFill/>
        </p:spPr>
        <p:txBody>
          <a:bodyPr wrap="square" lIns="0" rIns="0" tIns="0" bIns="0" anchor="ctr"/>
          <a:lstStyle/>
          <a:p>
            <a:pPr algn="ctr"/>
            <a:r>
              <a:rPr sz="1250" b="1" i="0">
                <a:solidFill>
                  <a:srgbClr val="1F2733"/>
                </a:solidFill>
                <a:latin typeface="Inter"/>
              </a:rPr>
              <a:t>[Function / accountable role]</a:t>
            </a:r>
          </a:p>
        </p:txBody>
      </p:sp>
      <p:cxnSp>
        <p:nvCxnSpPr>
          <p:cNvPr id="20" name="Connector 19"/>
          <p:cNvCxnSpPr/>
          <p:nvPr/>
        </p:nvCxnSpPr>
        <p:spPr>
          <a:xfrm>
            <a:off x="2258568" y="4617720"/>
            <a:ext cx="0" cy="27432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886968" y="4892040"/>
            <a:ext cx="2743200" cy="502920"/>
          </a:xfrm>
          <a:prstGeom prst="roundRect">
            <a:avLst>
              <a:gd name="adj" fmla="val 10909"/>
            </a:avLst>
          </a:prstGeom>
          <a:solidFill>
            <a:srgbClr val="FFFFFF"/>
          </a:solidFill>
          <a:ln w="9525">
            <a:solidFill>
              <a:srgbClr val="C9CBC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86968" y="4892040"/>
            <a:ext cx="2743200" cy="502920"/>
          </a:xfrm>
          <a:prstGeom prst="rect">
            <a:avLst/>
          </a:prstGeom>
          <a:noFill/>
        </p:spPr>
        <p:txBody>
          <a:bodyPr wrap="square" lIns="0" rIns="0" tIns="0" bIns="0" anchor="ctr"/>
          <a:lstStyle/>
          <a:p>
            <a:pPr algn="ctr"/>
            <a:r>
              <a:rPr sz="1200" b="0" i="0">
                <a:solidFill>
                  <a:srgbClr val="6A707A"/>
                </a:solidFill>
                <a:latin typeface="Inter"/>
              </a:rPr>
              <a:t>[Team / FTE]</a:t>
            </a:r>
          </a:p>
        </p:txBody>
      </p:sp>
      <p:cxnSp>
        <p:nvCxnSpPr>
          <p:cNvPr id="23" name="Connector 22"/>
          <p:cNvCxnSpPr/>
          <p:nvPr/>
        </p:nvCxnSpPr>
        <p:spPr>
          <a:xfrm>
            <a:off x="6099048" y="3749039"/>
            <a:ext cx="0" cy="274321"/>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4727448" y="4023360"/>
            <a:ext cx="2743200" cy="594360"/>
          </a:xfrm>
          <a:prstGeom prst="roundRect">
            <a:avLst>
              <a:gd name="adj" fmla="val 9230"/>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727448" y="4023360"/>
            <a:ext cx="2743200" cy="594360"/>
          </a:xfrm>
          <a:prstGeom prst="rect">
            <a:avLst/>
          </a:prstGeom>
          <a:noFill/>
        </p:spPr>
        <p:txBody>
          <a:bodyPr wrap="square" lIns="0" rIns="0" tIns="0" bIns="0" anchor="ctr"/>
          <a:lstStyle/>
          <a:p>
            <a:pPr algn="ctr"/>
            <a:r>
              <a:rPr sz="1250" b="1" i="0">
                <a:solidFill>
                  <a:srgbClr val="1F2733"/>
                </a:solidFill>
                <a:latin typeface="Inter"/>
              </a:rPr>
              <a:t>[Function / accountable role]</a:t>
            </a:r>
          </a:p>
        </p:txBody>
      </p:sp>
      <p:cxnSp>
        <p:nvCxnSpPr>
          <p:cNvPr id="26" name="Connector 25"/>
          <p:cNvCxnSpPr/>
          <p:nvPr/>
        </p:nvCxnSpPr>
        <p:spPr>
          <a:xfrm>
            <a:off x="6099048" y="4617720"/>
            <a:ext cx="0" cy="27432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4727448" y="4892040"/>
            <a:ext cx="2743200" cy="502920"/>
          </a:xfrm>
          <a:prstGeom prst="roundRect">
            <a:avLst>
              <a:gd name="adj" fmla="val 10909"/>
            </a:avLst>
          </a:prstGeom>
          <a:solidFill>
            <a:srgbClr val="FFFFFF"/>
          </a:solidFill>
          <a:ln w="9525">
            <a:solidFill>
              <a:srgbClr val="C9CBC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4727448" y="4892040"/>
            <a:ext cx="2743200" cy="502920"/>
          </a:xfrm>
          <a:prstGeom prst="rect">
            <a:avLst/>
          </a:prstGeom>
          <a:noFill/>
        </p:spPr>
        <p:txBody>
          <a:bodyPr wrap="square" lIns="0" rIns="0" tIns="0" bIns="0" anchor="ctr"/>
          <a:lstStyle/>
          <a:p>
            <a:pPr algn="ctr"/>
            <a:r>
              <a:rPr sz="1200" b="0" i="0">
                <a:solidFill>
                  <a:srgbClr val="6A707A"/>
                </a:solidFill>
                <a:latin typeface="Inter"/>
              </a:rPr>
              <a:t>[Team / FTE]</a:t>
            </a:r>
          </a:p>
        </p:txBody>
      </p:sp>
      <p:cxnSp>
        <p:nvCxnSpPr>
          <p:cNvPr id="29" name="Connector 28"/>
          <p:cNvCxnSpPr/>
          <p:nvPr/>
        </p:nvCxnSpPr>
        <p:spPr>
          <a:xfrm>
            <a:off x="9939528" y="3749039"/>
            <a:ext cx="0" cy="274321"/>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8567928" y="4023360"/>
            <a:ext cx="2743200" cy="594360"/>
          </a:xfrm>
          <a:prstGeom prst="roundRect">
            <a:avLst>
              <a:gd name="adj" fmla="val 9230"/>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8567928" y="4023360"/>
            <a:ext cx="2743200" cy="594360"/>
          </a:xfrm>
          <a:prstGeom prst="rect">
            <a:avLst/>
          </a:prstGeom>
          <a:noFill/>
        </p:spPr>
        <p:txBody>
          <a:bodyPr wrap="square" lIns="0" rIns="0" tIns="0" bIns="0" anchor="ctr"/>
          <a:lstStyle/>
          <a:p>
            <a:pPr algn="ctr"/>
            <a:r>
              <a:rPr sz="1250" b="1" i="0">
                <a:solidFill>
                  <a:srgbClr val="1F2733"/>
                </a:solidFill>
                <a:latin typeface="Inter"/>
              </a:rPr>
              <a:t>[Function / accountable role]</a:t>
            </a:r>
          </a:p>
        </p:txBody>
      </p:sp>
      <p:cxnSp>
        <p:nvCxnSpPr>
          <p:cNvPr id="32" name="Connector 31"/>
          <p:cNvCxnSpPr/>
          <p:nvPr/>
        </p:nvCxnSpPr>
        <p:spPr>
          <a:xfrm>
            <a:off x="9939528" y="4617720"/>
            <a:ext cx="0" cy="274320"/>
          </a:xfrm>
          <a:prstGeom prst="line">
            <a:avLst/>
          </a:prstGeom>
          <a:ln w="12700">
            <a:solidFill>
              <a:srgbClr val="B9BCB6"/>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8567928" y="4892040"/>
            <a:ext cx="2743200" cy="502920"/>
          </a:xfrm>
          <a:prstGeom prst="roundRect">
            <a:avLst>
              <a:gd name="adj" fmla="val 10909"/>
            </a:avLst>
          </a:prstGeom>
          <a:solidFill>
            <a:srgbClr val="FFFFFF"/>
          </a:solidFill>
          <a:ln w="9525">
            <a:solidFill>
              <a:srgbClr val="C9CBC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8567928" y="4892040"/>
            <a:ext cx="2743200" cy="502920"/>
          </a:xfrm>
          <a:prstGeom prst="rect">
            <a:avLst/>
          </a:prstGeom>
          <a:noFill/>
        </p:spPr>
        <p:txBody>
          <a:bodyPr wrap="square" lIns="0" rIns="0" tIns="0" bIns="0" anchor="ctr"/>
          <a:lstStyle/>
          <a:p>
            <a:pPr algn="ctr"/>
            <a:r>
              <a:rPr sz="1200" b="0" i="0">
                <a:solidFill>
                  <a:srgbClr val="6A707A"/>
                </a:solidFill>
                <a:latin typeface="Inter"/>
              </a:rPr>
              <a:t>[Team / FTE]</a:t>
            </a:r>
          </a:p>
        </p:txBody>
      </p:sp>
      <p:sp>
        <p:nvSpPr>
          <p:cNvPr id="35" name="TextBox 34"/>
          <p:cNvSpPr txBox="1"/>
          <p:nvPr/>
        </p:nvSpPr>
        <p:spPr>
          <a:xfrm>
            <a:off x="548640" y="5669280"/>
            <a:ext cx="10972800" cy="365760"/>
          </a:xfrm>
          <a:prstGeom prst="rect">
            <a:avLst/>
          </a:prstGeom>
          <a:noFill/>
        </p:spPr>
        <p:txBody>
          <a:bodyPr wrap="square" lIns="0" rIns="0" tIns="0" bIns="0" anchor="t"/>
          <a:lstStyle/>
          <a:p>
            <a:r>
              <a:rPr sz="1200" b="1" i="0">
                <a:solidFill>
                  <a:srgbClr val="9C4A24"/>
                </a:solidFill>
                <a:latin typeface="Inter"/>
              </a:rPr>
              <a:t>New role: </a:t>
            </a:r>
            <a:r>
              <a:rPr sz="1200" b="0" i="0">
                <a:solidFill>
                  <a:srgbClr val="6A707A"/>
                </a:solidFill>
                <a:latin typeface="Inter"/>
              </a:rPr>
              <a:t>give new roles a rust outline. Name the first hire or promotion and its trigger.</a:t>
            </a:r>
          </a:p>
        </p:txBody>
      </p:sp>
    </p:spTree>
    <p:extLst>
      <p:ext uri="{BB962C8B-B14F-4D97-AF65-F5344CB8AC3E}">
        <p14:creationId xmlns:p14="http://schemas.microsoft.com/office/powerpoint/2010/main" val="1271286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14  ·  EXECUTION  ·  3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Five-year roadmap</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14</a:t>
            </a:r>
          </a:p>
        </p:txBody>
      </p:sp>
      <p:graphicFrame>
        <p:nvGraphicFramePr>
          <p:cNvPr id="9" name="Table 8"/>
          <p:cNvGraphicFramePr>
            <a:graphicFrameLocks noGrp="1"/>
          </p:cNvGraphicFramePr>
          <p:nvPr/>
        </p:nvGraphicFramePr>
        <p:xfrm>
          <a:off x="548640" y="1783080"/>
          <a:ext cx="11091672" cy="2798064"/>
        </p:xfrm>
        <a:graphic>
          <a:graphicData uri="http://schemas.openxmlformats.org/drawingml/2006/table">
            <a:tbl>
              <a:tblPr firstRow="0" bandRow="0" firstCol="0" lastRow="0" lastCol="0" bandCol="0">
                <a:tableStyleId>{5940675A-B579-460E-94D1-54222C63F5DA}</a:tableStyleId>
              </a:tblPr>
              <a:tblGrid>
                <a:gridCol w="2404872"/>
                <a:gridCol w="1737360"/>
                <a:gridCol w="1737360"/>
                <a:gridCol w="1737360"/>
                <a:gridCol w="1737360"/>
                <a:gridCol w="1737360"/>
              </a:tblGrid>
              <a:tr h="384048">
                <a:tc>
                  <a:txBody>
                    <a:bodyPr wrap="square"/>
                    <a:lstStyle/>
                    <a:p>
                      <a:r>
                        <a:rPr sz="900" b="1" i="0" spc="120">
                          <a:solidFill>
                            <a:srgbClr val="1F2733"/>
                          </a:solidFill>
                          <a:latin typeface="Inter"/>
                        </a:rPr>
                        <a:t>PRIORITY AND OWNER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[FY1]</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[FY2]</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[FY3]</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[FY4]</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[FY5]</a:t>
                      </a:r>
                    </a:p>
                  </a:txBody>
                  <a:tcPr marL="91440" marR="91440" marT="45720" marB="45720" anchor="ctr">
                    <a:lnL>
                      <a:noFill/>
                    </a:lnL>
                    <a:lnR>
                      <a:noFill/>
                    </a:lnR>
                    <a:lnT>
                      <a:noFill/>
                    </a:lnT>
                    <a:lnB w="15875">
                      <a:solidFill>
                        <a:srgbClr val="1F2733"/>
                      </a:solidFill>
                    </a:lnB>
                    <a:solidFill>
                      <a:srgbClr val="F6F6F5"/>
                    </a:solidFill>
                  </a:tcPr>
                </a:tc>
              </a:tr>
              <a:tr h="804672">
                <a:tc>
                  <a:txBody>
                    <a:bodyPr wrap="square"/>
                    <a:lstStyle/>
                    <a:p>
                      <a:r>
                        <a:rPr sz="1200" b="0" i="0">
                          <a:solidFill>
                            <a:srgbClr val="6A707A"/>
                          </a:solidFill>
                          <a:latin typeface="Inter"/>
                        </a:rPr>
                        <a:t>[Priority 1]</a:t>
                      </a:r>
                    </a:p>
                    <a:p>
                      <a:r>
                        <a:rPr sz="1050" b="0" i="0">
                          <a:solidFill>
                            <a:srgbClr val="6A707A"/>
                          </a:solidFill>
                          <a:latin typeface="Inter"/>
                        </a:rPr>
                        <a:t>[Owner]</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r>
              <a:tr h="804672">
                <a:tc>
                  <a:txBody>
                    <a:bodyPr wrap="square"/>
                    <a:lstStyle/>
                    <a:p>
                      <a:r>
                        <a:rPr sz="1200" b="0" i="0">
                          <a:solidFill>
                            <a:srgbClr val="6A707A"/>
                          </a:solidFill>
                          <a:latin typeface="Inter"/>
                        </a:rPr>
                        <a:t>[Priority 2]</a:t>
                      </a:r>
                    </a:p>
                    <a:p>
                      <a:r>
                        <a:rPr sz="1050" b="0" i="0">
                          <a:solidFill>
                            <a:srgbClr val="6A707A"/>
                          </a:solidFill>
                          <a:latin typeface="Inter"/>
                        </a:rPr>
                        <a:t>[Owner]</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r>
              <a:tr h="804672">
                <a:tc>
                  <a:txBody>
                    <a:bodyPr wrap="square"/>
                    <a:lstStyle/>
                    <a:p>
                      <a:r>
                        <a:rPr sz="1200" b="0" i="0">
                          <a:solidFill>
                            <a:srgbClr val="6A707A"/>
                          </a:solidFill>
                          <a:latin typeface="Inter"/>
                        </a:rPr>
                        <a:t>[Priority 3]</a:t>
                      </a:r>
                    </a:p>
                    <a:p>
                      <a:r>
                        <a:rPr sz="1050" b="0" i="0">
                          <a:solidFill>
                            <a:srgbClr val="6A707A"/>
                          </a:solidFill>
                          <a:latin typeface="Inter"/>
                        </a:rPr>
                        <a:t>[Owner]</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[Milestone]</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
        <p:nvSpPr>
          <p:cNvPr id="10" name="Rounded Rectangle 9"/>
          <p:cNvSpPr/>
          <p:nvPr/>
        </p:nvSpPr>
        <p:spPr>
          <a:xfrm>
            <a:off x="548640" y="4800600"/>
            <a:ext cx="11091672" cy="1188720"/>
          </a:xfrm>
          <a:prstGeom prst="roundRect">
            <a:avLst>
              <a:gd name="adj" fmla="val 4615"/>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48640" y="4910328"/>
            <a:ext cx="54864" cy="969264"/>
          </a:xfrm>
          <a:prstGeom prst="rect">
            <a:avLst/>
          </a:prstGeom>
          <a:solidFill>
            <a:srgbClr val="9C4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68680" y="5001768"/>
            <a:ext cx="10543032" cy="237744"/>
          </a:xfrm>
          <a:prstGeom prst="rect">
            <a:avLst/>
          </a:prstGeom>
          <a:noFill/>
        </p:spPr>
        <p:txBody>
          <a:bodyPr wrap="square" lIns="0" rIns="0" tIns="0" bIns="0" anchor="t"/>
          <a:lstStyle/>
          <a:p>
            <a:r>
              <a:rPr sz="950" b="1" i="0" spc="180">
                <a:solidFill>
                  <a:srgbClr val="6A707A"/>
                </a:solidFill>
                <a:latin typeface="Inter"/>
              </a:rPr>
              <a:t>CRITICAL DEPENDENCY</a:t>
            </a:r>
          </a:p>
        </p:txBody>
      </p:sp>
      <p:sp>
        <p:nvSpPr>
          <p:cNvPr id="13" name="TextBox 12"/>
          <p:cNvSpPr txBox="1"/>
          <p:nvPr/>
        </p:nvSpPr>
        <p:spPr>
          <a:xfrm>
            <a:off x="868680" y="5276088"/>
            <a:ext cx="10543032" cy="621792"/>
          </a:xfrm>
          <a:prstGeom prst="rect">
            <a:avLst/>
          </a:prstGeom>
          <a:noFill/>
        </p:spPr>
        <p:txBody>
          <a:bodyPr wrap="square" lIns="0" rIns="0" tIns="0" bIns="0" anchor="t"/>
          <a:lstStyle/>
          <a:p>
            <a:r>
              <a:rPr sz="2000" b="0" i="1">
                <a:solidFill>
                  <a:srgbClr val="6A707A"/>
                </a:solidFill>
                <a:latin typeface="Newsreader"/>
              </a:rPr>
              <a:t>[What must happen before the next major commitment]</a:t>
            </a:r>
          </a:p>
        </p:txBody>
      </p:sp>
    </p:spTree>
    <p:extLst>
      <p:ext uri="{BB962C8B-B14F-4D97-AF65-F5344CB8AC3E}">
        <p14:creationId xmlns:p14="http://schemas.microsoft.com/office/powerpoint/2010/main" val="966517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15  ·  EXECUTION  ·  3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First year and the next 90 days</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15</a:t>
            </a:r>
          </a:p>
        </p:txBody>
      </p:sp>
      <p:sp>
        <p:nvSpPr>
          <p:cNvPr id="9" name="TextBox 8"/>
          <p:cNvSpPr txBox="1"/>
          <p:nvPr/>
        </p:nvSpPr>
        <p:spPr>
          <a:xfrm>
            <a:off x="548640" y="1783080"/>
            <a:ext cx="4114800" cy="256032"/>
          </a:xfrm>
          <a:prstGeom prst="rect">
            <a:avLst/>
          </a:prstGeom>
          <a:noFill/>
        </p:spPr>
        <p:txBody>
          <a:bodyPr wrap="square" lIns="0" rIns="0" tIns="0" bIns="0" anchor="t"/>
          <a:lstStyle/>
          <a:p>
            <a:r>
              <a:rPr sz="1000" b="1" i="0" spc="250">
                <a:solidFill>
                  <a:srgbClr val="9C4A24"/>
                </a:solidFill>
                <a:latin typeface="Inter"/>
              </a:rPr>
              <a:t>BY THE END OF YEAR 1</a:t>
            </a:r>
          </a:p>
        </p:txBody>
      </p:sp>
      <p:cxnSp>
        <p:nvCxnSpPr>
          <p:cNvPr id="10" name="Connector 9"/>
          <p:cNvCxnSpPr/>
          <p:nvPr/>
        </p:nvCxnSpPr>
        <p:spPr>
          <a:xfrm>
            <a:off x="548640" y="2148840"/>
            <a:ext cx="39776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2286000"/>
            <a:ext cx="548640" cy="548640"/>
          </a:xfrm>
          <a:prstGeom prst="rect">
            <a:avLst/>
          </a:prstGeom>
          <a:noFill/>
        </p:spPr>
        <p:txBody>
          <a:bodyPr wrap="square" lIns="0" rIns="0" tIns="0" bIns="0" anchor="t"/>
          <a:lstStyle/>
          <a:p>
            <a:r>
              <a:rPr sz="2400" b="0" i="0">
                <a:solidFill>
                  <a:srgbClr val="9C4A24"/>
                </a:solidFill>
                <a:latin typeface="Newsreader"/>
              </a:rPr>
              <a:t>01</a:t>
            </a:r>
          </a:p>
        </p:txBody>
      </p:sp>
      <p:sp>
        <p:nvSpPr>
          <p:cNvPr id="12" name="TextBox 11"/>
          <p:cNvSpPr txBox="1"/>
          <p:nvPr/>
        </p:nvSpPr>
        <p:spPr>
          <a:xfrm>
            <a:off x="1143000" y="2377440"/>
            <a:ext cx="3383280" cy="457200"/>
          </a:xfrm>
          <a:prstGeom prst="rect">
            <a:avLst/>
          </a:prstGeom>
          <a:noFill/>
        </p:spPr>
        <p:txBody>
          <a:bodyPr wrap="square" lIns="0" rIns="0" tIns="0" bIns="0" anchor="t"/>
          <a:lstStyle/>
          <a:p>
            <a:r>
              <a:rPr sz="1400" b="0" i="0">
                <a:solidFill>
                  <a:srgbClr val="6A707A"/>
                </a:solidFill>
                <a:latin typeface="Inter"/>
              </a:rPr>
              <a:t>[Outcome 1 and target]</a:t>
            </a:r>
          </a:p>
        </p:txBody>
      </p:sp>
      <p:cxnSp>
        <p:nvCxnSpPr>
          <p:cNvPr id="13" name="Connector 12"/>
          <p:cNvCxnSpPr/>
          <p:nvPr/>
        </p:nvCxnSpPr>
        <p:spPr>
          <a:xfrm>
            <a:off x="548640" y="3017520"/>
            <a:ext cx="39776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48640" y="3154679"/>
            <a:ext cx="548640" cy="548640"/>
          </a:xfrm>
          <a:prstGeom prst="rect">
            <a:avLst/>
          </a:prstGeom>
          <a:noFill/>
        </p:spPr>
        <p:txBody>
          <a:bodyPr wrap="square" lIns="0" rIns="0" tIns="0" bIns="0" anchor="t"/>
          <a:lstStyle/>
          <a:p>
            <a:r>
              <a:rPr sz="2400" b="0" i="0">
                <a:solidFill>
                  <a:srgbClr val="9C4A24"/>
                </a:solidFill>
                <a:latin typeface="Newsreader"/>
              </a:rPr>
              <a:t>02</a:t>
            </a:r>
          </a:p>
        </p:txBody>
      </p:sp>
      <p:sp>
        <p:nvSpPr>
          <p:cNvPr id="15" name="TextBox 14"/>
          <p:cNvSpPr txBox="1"/>
          <p:nvPr/>
        </p:nvSpPr>
        <p:spPr>
          <a:xfrm>
            <a:off x="1143000" y="3246120"/>
            <a:ext cx="3383280" cy="457200"/>
          </a:xfrm>
          <a:prstGeom prst="rect">
            <a:avLst/>
          </a:prstGeom>
          <a:noFill/>
        </p:spPr>
        <p:txBody>
          <a:bodyPr wrap="square" lIns="0" rIns="0" tIns="0" bIns="0" anchor="t"/>
          <a:lstStyle/>
          <a:p>
            <a:r>
              <a:rPr sz="1400" b="0" i="0">
                <a:solidFill>
                  <a:srgbClr val="6A707A"/>
                </a:solidFill>
                <a:latin typeface="Inter"/>
              </a:rPr>
              <a:t>[Outcome 2 and target]</a:t>
            </a:r>
          </a:p>
        </p:txBody>
      </p:sp>
      <p:cxnSp>
        <p:nvCxnSpPr>
          <p:cNvPr id="16" name="Connector 15"/>
          <p:cNvCxnSpPr/>
          <p:nvPr/>
        </p:nvCxnSpPr>
        <p:spPr>
          <a:xfrm>
            <a:off x="548640" y="3886200"/>
            <a:ext cx="39776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8640" y="4023360"/>
            <a:ext cx="548640" cy="548640"/>
          </a:xfrm>
          <a:prstGeom prst="rect">
            <a:avLst/>
          </a:prstGeom>
          <a:noFill/>
        </p:spPr>
        <p:txBody>
          <a:bodyPr wrap="square" lIns="0" rIns="0" tIns="0" bIns="0" anchor="t"/>
          <a:lstStyle/>
          <a:p>
            <a:r>
              <a:rPr sz="2400" b="0" i="0">
                <a:solidFill>
                  <a:srgbClr val="9C4A24"/>
                </a:solidFill>
                <a:latin typeface="Newsreader"/>
              </a:rPr>
              <a:t>03</a:t>
            </a:r>
          </a:p>
        </p:txBody>
      </p:sp>
      <p:sp>
        <p:nvSpPr>
          <p:cNvPr id="18" name="TextBox 17"/>
          <p:cNvSpPr txBox="1"/>
          <p:nvPr/>
        </p:nvSpPr>
        <p:spPr>
          <a:xfrm>
            <a:off x="1143000" y="4114800"/>
            <a:ext cx="3383280" cy="457200"/>
          </a:xfrm>
          <a:prstGeom prst="rect">
            <a:avLst/>
          </a:prstGeom>
          <a:noFill/>
        </p:spPr>
        <p:txBody>
          <a:bodyPr wrap="square" lIns="0" rIns="0" tIns="0" bIns="0" anchor="t"/>
          <a:lstStyle/>
          <a:p>
            <a:r>
              <a:rPr sz="1400" b="0" i="0">
                <a:solidFill>
                  <a:srgbClr val="6A707A"/>
                </a:solidFill>
                <a:latin typeface="Inter"/>
              </a:rPr>
              <a:t>[Outcome 3 and target]</a:t>
            </a:r>
          </a:p>
        </p:txBody>
      </p:sp>
      <p:cxnSp>
        <p:nvCxnSpPr>
          <p:cNvPr id="19" name="Connector 18"/>
          <p:cNvCxnSpPr/>
          <p:nvPr/>
        </p:nvCxnSpPr>
        <p:spPr>
          <a:xfrm>
            <a:off x="548640" y="4754880"/>
            <a:ext cx="39776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120640" y="1783080"/>
            <a:ext cx="6400800" cy="256032"/>
          </a:xfrm>
          <a:prstGeom prst="rect">
            <a:avLst/>
          </a:prstGeom>
          <a:noFill/>
        </p:spPr>
        <p:txBody>
          <a:bodyPr wrap="square" lIns="0" rIns="0" tIns="0" bIns="0" anchor="t"/>
          <a:lstStyle/>
          <a:p>
            <a:r>
              <a:rPr sz="1000" b="1" i="0" spc="250">
                <a:solidFill>
                  <a:srgbClr val="9C4A24"/>
                </a:solidFill>
                <a:latin typeface="Inter"/>
              </a:rPr>
              <a:t>NEXT 90 DAYS</a:t>
            </a:r>
          </a:p>
        </p:txBody>
      </p:sp>
      <p:graphicFrame>
        <p:nvGraphicFramePr>
          <p:cNvPr id="21" name="Table 20"/>
          <p:cNvGraphicFramePr>
            <a:graphicFrameLocks noGrp="1"/>
          </p:cNvGraphicFramePr>
          <p:nvPr/>
        </p:nvGraphicFramePr>
        <p:xfrm>
          <a:off x="5120640" y="2148840"/>
          <a:ext cx="6519672" cy="2441448"/>
        </p:xfrm>
        <a:graphic>
          <a:graphicData uri="http://schemas.openxmlformats.org/drawingml/2006/table">
            <a:tbl>
              <a:tblPr firstRow="0" bandRow="0" firstCol="0" lastRow="0" lastCol="0" bandCol="0">
                <a:tableStyleId>{5940675A-B579-460E-94D1-54222C63F5DA}</a:tableStyleId>
              </a:tblPr>
              <a:tblGrid>
                <a:gridCol w="2194560"/>
                <a:gridCol w="1417320"/>
                <a:gridCol w="1234440"/>
                <a:gridCol w="1673352"/>
              </a:tblGrid>
              <a:tr h="384048">
                <a:tc>
                  <a:txBody>
                    <a:bodyPr wrap="square"/>
                    <a:lstStyle/>
                    <a:p>
                      <a:r>
                        <a:rPr sz="900" b="1" i="0" spc="120">
                          <a:solidFill>
                            <a:srgbClr val="1F2733"/>
                          </a:solidFill>
                          <a:latin typeface="Inter"/>
                        </a:rPr>
                        <a:t>PRIORITY</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OWNER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DUE</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DONE MEANS</a:t>
                      </a:r>
                    </a:p>
                  </a:txBody>
                  <a:tcPr marL="91440" marR="91440" marT="45720" marB="45720" anchor="ctr">
                    <a:lnL>
                      <a:noFill/>
                    </a:lnL>
                    <a:lnR>
                      <a:noFill/>
                    </a:lnR>
                    <a:lnT>
                      <a:noFill/>
                    </a:lnT>
                    <a:lnB w="15875">
                      <a:solidFill>
                        <a:srgbClr val="1F2733"/>
                      </a:solidFill>
                    </a:lnB>
                    <a:solidFill>
                      <a:srgbClr val="F6F6F5"/>
                    </a:solidFill>
                  </a:tcPr>
                </a:tc>
              </a:tr>
              <a:tr h="685800">
                <a:tc>
                  <a:txBody>
                    <a:bodyPr wrap="square"/>
                    <a:lstStyle/>
                    <a:p>
                      <a:r>
                        <a:rPr sz="1200" b="0" i="0">
                          <a:solidFill>
                            <a:srgbClr val="6A707A"/>
                          </a:solidFill>
                          <a:latin typeface="Inter"/>
                        </a:rPr>
                        <a:t>[Priority 1]</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[Name]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[Date]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[Evidence]</a:t>
                      </a:r>
                    </a:p>
                  </a:txBody>
                  <a:tcPr marL="91440" marR="91440" marT="45720" marB="45720" anchor="ctr">
                    <a:lnL>
                      <a:noFill/>
                    </a:lnL>
                    <a:lnR>
                      <a:noFill/>
                    </a:lnR>
                    <a:lnT>
                      <a:noFill/>
                    </a:lnT>
                    <a:lnB w="9525">
                      <a:solidFill>
                        <a:srgbClr val="E5E5E2"/>
                      </a:solidFill>
                    </a:lnB>
                    <a:solidFill>
                      <a:srgbClr val="FFFFFF"/>
                    </a:solidFill>
                  </a:tcPr>
                </a:tc>
              </a:tr>
              <a:tr h="685800">
                <a:tc>
                  <a:txBody>
                    <a:bodyPr wrap="square"/>
                    <a:lstStyle/>
                    <a:p>
                      <a:r>
                        <a:rPr sz="1200" b="0" i="0">
                          <a:solidFill>
                            <a:srgbClr val="6A707A"/>
                          </a:solidFill>
                          <a:latin typeface="Inter"/>
                        </a:rPr>
                        <a:t>[Priority 2]</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[Name]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[Date]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[Evidence]</a:t>
                      </a:r>
                    </a:p>
                  </a:txBody>
                  <a:tcPr marL="91440" marR="91440" marT="45720" marB="45720" anchor="ctr">
                    <a:lnL>
                      <a:noFill/>
                    </a:lnL>
                    <a:lnR>
                      <a:noFill/>
                    </a:lnR>
                    <a:lnT>
                      <a:noFill/>
                    </a:lnT>
                    <a:lnB w="9525">
                      <a:solidFill>
                        <a:srgbClr val="E5E5E2"/>
                      </a:solidFill>
                    </a:lnB>
                    <a:solidFill>
                      <a:srgbClr val="FFFFFF"/>
                    </a:solidFill>
                  </a:tcPr>
                </a:tc>
              </a:tr>
              <a:tr h="685800">
                <a:tc>
                  <a:txBody>
                    <a:bodyPr wrap="square"/>
                    <a:lstStyle/>
                    <a:p>
                      <a:r>
                        <a:rPr sz="1200" b="0" i="0">
                          <a:solidFill>
                            <a:srgbClr val="6A707A"/>
                          </a:solidFill>
                          <a:latin typeface="Inter"/>
                        </a:rPr>
                        <a:t>[Priority 3]</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[Name]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[Date]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[Evidence]</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
        <p:nvSpPr>
          <p:cNvPr id="22" name="TextBox 21"/>
          <p:cNvSpPr txBox="1"/>
          <p:nvPr/>
        </p:nvSpPr>
        <p:spPr>
          <a:xfrm>
            <a:off x="548640" y="5577840"/>
            <a:ext cx="10972800" cy="365760"/>
          </a:xfrm>
          <a:prstGeom prst="rect">
            <a:avLst/>
          </a:prstGeom>
          <a:noFill/>
        </p:spPr>
        <p:txBody>
          <a:bodyPr wrap="square" lIns="0" rIns="0" tIns="0" bIns="0" anchor="t"/>
          <a:lstStyle/>
          <a:p>
            <a:r>
              <a:rPr sz="1300" b="1" i="0">
                <a:solidFill>
                  <a:srgbClr val="1F2733"/>
                </a:solidFill>
                <a:latin typeface="Inter"/>
              </a:rPr>
              <a:t>First review: </a:t>
            </a:r>
            <a:r>
              <a:rPr sz="1300" b="0" i="0">
                <a:solidFill>
                  <a:srgbClr val="6A707A"/>
                </a:solidFill>
                <a:latin typeface="Inter"/>
              </a:rPr>
              <a:t>[date]</a:t>
            </a:r>
            <a:r>
              <a:rPr sz="1300" b="1" i="0">
                <a:solidFill>
                  <a:srgbClr val="1F2733"/>
                </a:solidFill>
                <a:latin typeface="Inter"/>
              </a:rPr>
              <a:t>        Accountable plan owner: </a:t>
            </a:r>
            <a:r>
              <a:rPr sz="1300" b="0" i="0">
                <a:solidFill>
                  <a:srgbClr val="6A707A"/>
                </a:solidFill>
                <a:latin typeface="Inter"/>
              </a:rPr>
              <a:t>[person]</a:t>
            </a:r>
          </a:p>
        </p:txBody>
      </p:sp>
    </p:spTree>
    <p:extLst>
      <p:ext uri="{BB962C8B-B14F-4D97-AF65-F5344CB8AC3E}">
        <p14:creationId xmlns:p14="http://schemas.microsoft.com/office/powerpoint/2010/main" val="976212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16  ·  EXECUTION  ·  1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Scorecard and review rhythm</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16</a:t>
            </a:r>
          </a:p>
        </p:txBody>
      </p:sp>
      <p:graphicFrame>
        <p:nvGraphicFramePr>
          <p:cNvPr id="9" name="Table 8"/>
          <p:cNvGraphicFramePr>
            <a:graphicFrameLocks noGrp="1"/>
          </p:cNvGraphicFramePr>
          <p:nvPr/>
        </p:nvGraphicFramePr>
        <p:xfrm>
          <a:off x="548640" y="1783080"/>
          <a:ext cx="11091672" cy="2670048"/>
        </p:xfrm>
        <a:graphic>
          <a:graphicData uri="http://schemas.openxmlformats.org/drawingml/2006/table">
            <a:tbl>
              <a:tblPr firstRow="0" bandRow="0" firstCol="0" lastRow="0" lastCol="0" bandCol="0">
                <a:tableStyleId>{5940675A-B579-460E-94D1-54222C63F5DA}</a:tableStyleId>
              </a:tblPr>
              <a:tblGrid>
                <a:gridCol w="3227832"/>
                <a:gridCol w="1965960"/>
                <a:gridCol w="1965960"/>
                <a:gridCol w="1965960"/>
                <a:gridCol w="1965960"/>
              </a:tblGrid>
              <a:tr h="384048">
                <a:tc>
                  <a:txBody>
                    <a:bodyPr wrap="square"/>
                    <a:lstStyle/>
                    <a:p>
                      <a:r>
                        <a:rPr sz="900" b="1" i="0" spc="120">
                          <a:solidFill>
                            <a:srgbClr val="1F2733"/>
                          </a:solidFill>
                          <a:latin typeface="Inter"/>
                        </a:rPr>
                        <a:t>MEASURE</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BASELINE</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YEAR 1 TARGET</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FREQUENCY</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OWNER</a:t>
                      </a:r>
                    </a:p>
                  </a:txBody>
                  <a:tcPr marL="91440" marR="91440" marT="45720" marB="45720" anchor="ctr">
                    <a:lnL>
                      <a:noFill/>
                    </a:lnL>
                    <a:lnR>
                      <a:noFill/>
                    </a:lnR>
                    <a:lnT>
                      <a:noFill/>
                    </a:lnT>
                    <a:lnB w="15875">
                      <a:solidFill>
                        <a:srgbClr val="1F2733"/>
                      </a:solidFill>
                    </a:lnB>
                    <a:solidFill>
                      <a:srgbClr val="F6F6F5"/>
                    </a:solidFill>
                  </a:tcPr>
                </a:tc>
              </a:tr>
              <a:tr h="457200">
                <a:tc>
                  <a:txBody>
                    <a:bodyPr wrap="square"/>
                    <a:lstStyle/>
                    <a:p>
                      <a:r>
                        <a:rPr sz="1200" b="0" i="0">
                          <a:solidFill>
                            <a:srgbClr val="6A707A"/>
                          </a:solidFill>
                          <a:latin typeface="Inter"/>
                        </a:rPr>
                        <a:t>[Measure]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[Value]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[Target]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[Frequency]</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r>
              <a:tr h="457200">
                <a:tc>
                  <a:txBody>
                    <a:bodyPr wrap="square"/>
                    <a:lstStyle/>
                    <a:p>
                      <a:r>
                        <a:rPr sz="1200" b="0" i="0">
                          <a:solidFill>
                            <a:srgbClr val="6A707A"/>
                          </a:solidFill>
                          <a:latin typeface="Inter"/>
                        </a:rPr>
                        <a:t>[Measure]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[Value]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[Target]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[Frequency]</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r>
              <a:tr h="457200">
                <a:tc>
                  <a:txBody>
                    <a:bodyPr wrap="square"/>
                    <a:lstStyle/>
                    <a:p>
                      <a:r>
                        <a:rPr sz="1200" b="0" i="0">
                          <a:solidFill>
                            <a:srgbClr val="6A707A"/>
                          </a:solidFill>
                          <a:latin typeface="Inter"/>
                        </a:rPr>
                        <a:t>[Measure]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[Value]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[Target]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[Frequency]</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r>
              <a:tr h="457200">
                <a:tc>
                  <a:txBody>
                    <a:bodyPr wrap="square"/>
                    <a:lstStyle/>
                    <a:p>
                      <a:r>
                        <a:rPr sz="1200" b="0" i="0">
                          <a:solidFill>
                            <a:srgbClr val="6A707A"/>
                          </a:solidFill>
                          <a:latin typeface="Inter"/>
                        </a:rPr>
                        <a:t>[Measure]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[Value]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[Target]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[Frequency]</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r>
              <a:tr h="457200">
                <a:tc>
                  <a:txBody>
                    <a:bodyPr wrap="square"/>
                    <a:lstStyle/>
                    <a:p>
                      <a:r>
                        <a:rPr sz="1200" b="0" i="0">
                          <a:solidFill>
                            <a:srgbClr val="6A707A"/>
                          </a:solidFill>
                          <a:latin typeface="Inter"/>
                        </a:rPr>
                        <a:t>[Measure]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[Value]</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[Target]</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[Frequency]</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
        <p:nvSpPr>
          <p:cNvPr id="10" name="Rounded Rectangle 9"/>
          <p:cNvSpPr/>
          <p:nvPr/>
        </p:nvSpPr>
        <p:spPr>
          <a:xfrm>
            <a:off x="548640" y="4617720"/>
            <a:ext cx="3538728" cy="777240"/>
          </a:xfrm>
          <a:prstGeom prst="roundRect">
            <a:avLst>
              <a:gd name="adj" fmla="val 7058"/>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22959" y="4727448"/>
            <a:ext cx="3017520" cy="237744"/>
          </a:xfrm>
          <a:prstGeom prst="rect">
            <a:avLst/>
          </a:prstGeom>
          <a:noFill/>
        </p:spPr>
        <p:txBody>
          <a:bodyPr wrap="square" lIns="0" rIns="0" tIns="0" bIns="0" anchor="t"/>
          <a:lstStyle/>
          <a:p>
            <a:r>
              <a:rPr sz="950" b="1" i="0" spc="180">
                <a:solidFill>
                  <a:srgbClr val="6A707A"/>
                </a:solidFill>
                <a:latin typeface="Inter"/>
              </a:rPr>
              <a:t>WEEKLY CHECK</a:t>
            </a:r>
          </a:p>
        </p:txBody>
      </p:sp>
      <p:sp>
        <p:nvSpPr>
          <p:cNvPr id="12" name="TextBox 11"/>
          <p:cNvSpPr txBox="1"/>
          <p:nvPr/>
        </p:nvSpPr>
        <p:spPr>
          <a:xfrm>
            <a:off x="822959" y="4983480"/>
            <a:ext cx="3017520" cy="320040"/>
          </a:xfrm>
          <a:prstGeom prst="rect">
            <a:avLst/>
          </a:prstGeom>
          <a:noFill/>
        </p:spPr>
        <p:txBody>
          <a:bodyPr wrap="square" lIns="0" rIns="0" tIns="0" bIns="0" anchor="t"/>
          <a:lstStyle/>
          <a:p>
            <a:r>
              <a:rPr sz="1500" b="0" i="0">
                <a:solidFill>
                  <a:srgbClr val="6A707A"/>
                </a:solidFill>
                <a:latin typeface="Newsreader"/>
              </a:rPr>
              <a:t>[day]</a:t>
            </a:r>
          </a:p>
        </p:txBody>
      </p:sp>
      <p:sp>
        <p:nvSpPr>
          <p:cNvPr id="13" name="Rounded Rectangle 12"/>
          <p:cNvSpPr/>
          <p:nvPr/>
        </p:nvSpPr>
        <p:spPr>
          <a:xfrm>
            <a:off x="4325112" y="4617720"/>
            <a:ext cx="3538728" cy="777240"/>
          </a:xfrm>
          <a:prstGeom prst="roundRect">
            <a:avLst>
              <a:gd name="adj" fmla="val 7058"/>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99431" y="4727448"/>
            <a:ext cx="3017520" cy="237744"/>
          </a:xfrm>
          <a:prstGeom prst="rect">
            <a:avLst/>
          </a:prstGeom>
          <a:noFill/>
        </p:spPr>
        <p:txBody>
          <a:bodyPr wrap="square" lIns="0" rIns="0" tIns="0" bIns="0" anchor="t"/>
          <a:lstStyle/>
          <a:p>
            <a:r>
              <a:rPr sz="950" b="1" i="0" spc="180">
                <a:solidFill>
                  <a:srgbClr val="6A707A"/>
                </a:solidFill>
                <a:latin typeface="Inter"/>
              </a:rPr>
              <a:t>MONTHLY REVIEW</a:t>
            </a:r>
          </a:p>
        </p:txBody>
      </p:sp>
      <p:sp>
        <p:nvSpPr>
          <p:cNvPr id="15" name="TextBox 14"/>
          <p:cNvSpPr txBox="1"/>
          <p:nvPr/>
        </p:nvSpPr>
        <p:spPr>
          <a:xfrm>
            <a:off x="4599431" y="4983480"/>
            <a:ext cx="3017520" cy="320040"/>
          </a:xfrm>
          <a:prstGeom prst="rect">
            <a:avLst/>
          </a:prstGeom>
          <a:noFill/>
        </p:spPr>
        <p:txBody>
          <a:bodyPr wrap="square" lIns="0" rIns="0" tIns="0" bIns="0" anchor="t"/>
          <a:lstStyle/>
          <a:p>
            <a:r>
              <a:rPr sz="1500" b="0" i="0">
                <a:solidFill>
                  <a:srgbClr val="6A707A"/>
                </a:solidFill>
                <a:latin typeface="Newsreader"/>
              </a:rPr>
              <a:t>[date]</a:t>
            </a:r>
          </a:p>
        </p:txBody>
      </p:sp>
      <p:sp>
        <p:nvSpPr>
          <p:cNvPr id="16" name="Rounded Rectangle 15"/>
          <p:cNvSpPr/>
          <p:nvPr/>
        </p:nvSpPr>
        <p:spPr>
          <a:xfrm>
            <a:off x="8101583" y="4617720"/>
            <a:ext cx="3538728" cy="777240"/>
          </a:xfrm>
          <a:prstGeom prst="roundRect">
            <a:avLst>
              <a:gd name="adj" fmla="val 7058"/>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8375904" y="4727448"/>
            <a:ext cx="3017520" cy="237744"/>
          </a:xfrm>
          <a:prstGeom prst="rect">
            <a:avLst/>
          </a:prstGeom>
          <a:noFill/>
        </p:spPr>
        <p:txBody>
          <a:bodyPr wrap="square" lIns="0" rIns="0" tIns="0" bIns="0" anchor="t"/>
          <a:lstStyle/>
          <a:p>
            <a:r>
              <a:rPr sz="950" b="1" i="0" spc="180">
                <a:solidFill>
                  <a:srgbClr val="6A707A"/>
                </a:solidFill>
                <a:latin typeface="Inter"/>
              </a:rPr>
              <a:t>QUARTERLY RESET</a:t>
            </a:r>
          </a:p>
        </p:txBody>
      </p:sp>
      <p:sp>
        <p:nvSpPr>
          <p:cNvPr id="18" name="TextBox 17"/>
          <p:cNvSpPr txBox="1"/>
          <p:nvPr/>
        </p:nvSpPr>
        <p:spPr>
          <a:xfrm>
            <a:off x="8375904" y="4983480"/>
            <a:ext cx="3017520" cy="320040"/>
          </a:xfrm>
          <a:prstGeom prst="rect">
            <a:avLst/>
          </a:prstGeom>
          <a:noFill/>
        </p:spPr>
        <p:txBody>
          <a:bodyPr wrap="square" lIns="0" rIns="0" tIns="0" bIns="0" anchor="t"/>
          <a:lstStyle/>
          <a:p>
            <a:r>
              <a:rPr sz="1500" b="0" i="0">
                <a:solidFill>
                  <a:srgbClr val="6A707A"/>
                </a:solidFill>
                <a:latin typeface="Newsreader"/>
              </a:rPr>
              <a:t>[date]</a:t>
            </a:r>
          </a:p>
        </p:txBody>
      </p:sp>
      <p:sp>
        <p:nvSpPr>
          <p:cNvPr id="19" name="TextBox 18"/>
          <p:cNvSpPr txBox="1"/>
          <p:nvPr/>
        </p:nvSpPr>
        <p:spPr>
          <a:xfrm>
            <a:off x="548640" y="5669280"/>
            <a:ext cx="10972800" cy="365760"/>
          </a:xfrm>
          <a:prstGeom prst="rect">
            <a:avLst/>
          </a:prstGeom>
          <a:noFill/>
        </p:spPr>
        <p:txBody>
          <a:bodyPr wrap="square" lIns="0" rIns="0" tIns="0" bIns="0" anchor="t"/>
          <a:lstStyle/>
          <a:p>
            <a:r>
              <a:rPr sz="1300" b="1" i="0">
                <a:solidFill>
                  <a:srgbClr val="1F2733"/>
                </a:solidFill>
                <a:latin typeface="Inter"/>
              </a:rPr>
              <a:t>When a measure misses: </a:t>
            </a:r>
            <a:r>
              <a:rPr sz="1300" b="0" i="0">
                <a:solidFill>
                  <a:srgbClr val="6A707A"/>
                </a:solidFill>
                <a:latin typeface="Inter"/>
              </a:rPr>
              <a:t>[who decides what happens next]</a:t>
            </a:r>
          </a:p>
        </p:txBody>
      </p:sp>
    </p:spTree>
    <p:extLst>
      <p:ext uri="{BB962C8B-B14F-4D97-AF65-F5344CB8AC3E}">
        <p14:creationId xmlns:p14="http://schemas.microsoft.com/office/powerpoint/2010/main" val="1515887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17  ·  EXECUTION  ·  2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Risks and decision points</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17</a:t>
            </a:r>
          </a:p>
        </p:txBody>
      </p:sp>
      <p:graphicFrame>
        <p:nvGraphicFramePr>
          <p:cNvPr id="9" name="Table 8"/>
          <p:cNvGraphicFramePr>
            <a:graphicFrameLocks noGrp="1"/>
          </p:cNvGraphicFramePr>
          <p:nvPr/>
        </p:nvGraphicFramePr>
        <p:xfrm>
          <a:off x="548640" y="1783080"/>
          <a:ext cx="11091672" cy="2359152"/>
        </p:xfrm>
        <a:graphic>
          <a:graphicData uri="http://schemas.openxmlformats.org/drawingml/2006/table">
            <a:tbl>
              <a:tblPr firstRow="0" bandRow="0" firstCol="0" lastRow="0" lastCol="0" bandCol="0">
                <a:tableStyleId>{5940675A-B579-460E-94D1-54222C63F5DA}</a:tableStyleId>
              </a:tblPr>
              <a:tblGrid>
                <a:gridCol w="3044952"/>
                <a:gridCol w="2926080"/>
                <a:gridCol w="3291840"/>
                <a:gridCol w="1828800"/>
              </a:tblGrid>
              <a:tr h="384048">
                <a:tc>
                  <a:txBody>
                    <a:bodyPr wrap="square"/>
                    <a:lstStyle/>
                    <a:p>
                      <a:r>
                        <a:rPr sz="900" b="1" i="0" spc="120">
                          <a:solidFill>
                            <a:srgbClr val="1F2733"/>
                          </a:solidFill>
                          <a:latin typeface="Inter"/>
                        </a:rPr>
                        <a:t>RISK OR ASSUMPTION</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EARLY WARNING / TRIGGER</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RESPONSE OR CONTINGENCY</a:t>
                      </a:r>
                    </a:p>
                  </a:txBody>
                  <a:tcPr marL="91440" marR="91440" marT="45720" marB="45720" anchor="ctr">
                    <a:lnL>
                      <a:noFill/>
                    </a:lnL>
                    <a:lnR>
                      <a:noFill/>
                    </a:lnR>
                    <a:lnT>
                      <a:noFill/>
                    </a:lnT>
                    <a:lnB w="15875">
                      <a:solidFill>
                        <a:srgbClr val="1F2733"/>
                      </a:solidFill>
                    </a:lnB>
                    <a:solidFill>
                      <a:srgbClr val="F6F6F5"/>
                    </a:solidFill>
                  </a:tcPr>
                </a:tc>
                <a:tc>
                  <a:txBody>
                    <a:bodyPr wrap="square"/>
                    <a:lstStyle/>
                    <a:p>
                      <a:r>
                        <a:rPr sz="900" b="1" i="0" spc="120">
                          <a:solidFill>
                            <a:srgbClr val="1F2733"/>
                          </a:solidFill>
                          <a:latin typeface="Inter"/>
                        </a:rPr>
                        <a:t>OWNER</a:t>
                      </a:r>
                    </a:p>
                  </a:txBody>
                  <a:tcPr marL="91440" marR="91440" marT="45720" marB="45720" anchor="ctr">
                    <a:lnL>
                      <a:noFill/>
                    </a:lnL>
                    <a:lnR>
                      <a:noFill/>
                    </a:lnR>
                    <a:lnT>
                      <a:noFill/>
                    </a:lnT>
                    <a:lnB w="15875">
                      <a:solidFill>
                        <a:srgbClr val="1F2733"/>
                      </a:solidFill>
                    </a:lnB>
                    <a:solidFill>
                      <a:srgbClr val="F6F6F5"/>
                    </a:solidFill>
                  </a:tcPr>
                </a:tc>
              </a:tr>
              <a:tr h="658368">
                <a:tc>
                  <a:txBody>
                    <a:bodyPr wrap="square"/>
                    <a:lstStyle/>
                    <a:p>
                      <a:r>
                        <a:rPr sz="1200" b="0" i="0">
                          <a:solidFill>
                            <a:srgbClr val="6A707A"/>
                          </a:solidFill>
                          <a:latin typeface="Inter"/>
                        </a:rPr>
                        <a:t>[Risk 1]</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[Threshold and timing]</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[Action or decision]</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r>
              <a:tr h="658368">
                <a:tc>
                  <a:txBody>
                    <a:bodyPr wrap="square"/>
                    <a:lstStyle/>
                    <a:p>
                      <a:r>
                        <a:rPr sz="1200" b="0" i="0">
                          <a:solidFill>
                            <a:srgbClr val="6A707A"/>
                          </a:solidFill>
                          <a:latin typeface="Inter"/>
                        </a:rPr>
                        <a:t>[Risk 2]</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[Threshold and timing]</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[Action or decision]</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r>
              <a:tr h="658368">
                <a:tc>
                  <a:txBody>
                    <a:bodyPr wrap="square"/>
                    <a:lstStyle/>
                    <a:p>
                      <a:r>
                        <a:rPr sz="1200" b="0" i="0">
                          <a:solidFill>
                            <a:srgbClr val="6A707A"/>
                          </a:solidFill>
                          <a:latin typeface="Inter"/>
                        </a:rPr>
                        <a:t>[Risk 3]</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[Threshold and timing]</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[Action or decision]</a:t>
                      </a:r>
                    </a:p>
                  </a:txBody>
                  <a:tcPr marL="91440" marR="91440" marT="45720" marB="45720" anchor="ctr">
                    <a:lnL>
                      <a:noFill/>
                    </a:lnL>
                    <a:lnR>
                      <a:noFill/>
                    </a:lnR>
                    <a:lnT>
                      <a:noFill/>
                    </a:lnT>
                    <a:lnB w="9525">
                      <a:solidFill>
                        <a:srgbClr val="E5E5E2"/>
                      </a:solidFill>
                    </a:lnB>
                    <a:solidFill>
                      <a:srgbClr val="FFFFFF"/>
                    </a:solidFill>
                  </a:tcPr>
                </a:tc>
                <a:tc>
                  <a:txBody>
                    <a:bodyPr wrap="square"/>
                    <a:lstStyle/>
                    <a:p>
                      <a:r>
                        <a:rPr sz="1200" b="0" i="0">
                          <a:solidFill>
                            <a:srgbClr val="6A707A"/>
                          </a:solidFill>
                          <a:latin typeface="Inter"/>
                        </a:rPr>
                        <a:t>[Person]</a:t>
                      </a:r>
                    </a:p>
                  </a:txBody>
                  <a:tcPr marL="91440" marR="91440" marT="45720" marB="45720" anchor="ctr">
                    <a:lnL>
                      <a:noFill/>
                    </a:lnL>
                    <a:lnR>
                      <a:noFill/>
                    </a:lnR>
                    <a:lnT>
                      <a:noFill/>
                    </a:lnT>
                    <a:lnB w="9525">
                      <a:solidFill>
                        <a:srgbClr val="E5E5E2"/>
                      </a:solidFill>
                    </a:lnB>
                    <a:solidFill>
                      <a:srgbClr val="FFFFFF"/>
                    </a:solidFill>
                  </a:tcPr>
                </a:tc>
              </a:tr>
            </a:tbl>
          </a:graphicData>
        </a:graphic>
      </p:graphicFrame>
      <p:sp>
        <p:nvSpPr>
          <p:cNvPr id="10" name="Rounded Rectangle 9"/>
          <p:cNvSpPr/>
          <p:nvPr/>
        </p:nvSpPr>
        <p:spPr>
          <a:xfrm>
            <a:off x="548640" y="4572000"/>
            <a:ext cx="11091672" cy="1325880"/>
          </a:xfrm>
          <a:prstGeom prst="roundRect">
            <a:avLst>
              <a:gd name="adj" fmla="val 4137"/>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48640" y="4681728"/>
            <a:ext cx="54864" cy="1106424"/>
          </a:xfrm>
          <a:prstGeom prst="rect">
            <a:avLst/>
          </a:prstGeom>
          <a:solidFill>
            <a:srgbClr val="9C4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68680" y="4773168"/>
            <a:ext cx="10543032" cy="237744"/>
          </a:xfrm>
          <a:prstGeom prst="rect">
            <a:avLst/>
          </a:prstGeom>
          <a:noFill/>
        </p:spPr>
        <p:txBody>
          <a:bodyPr wrap="square" lIns="0" rIns="0" tIns="0" bIns="0" anchor="t"/>
          <a:lstStyle/>
          <a:p>
            <a:r>
              <a:rPr sz="950" b="1" i="0" spc="180">
                <a:solidFill>
                  <a:srgbClr val="6A707A"/>
                </a:solidFill>
                <a:latin typeface="Inter"/>
              </a:rPr>
              <a:t>THE ASSUMPTION MOST LIKELY TO BREAK THIS PLAN</a:t>
            </a:r>
          </a:p>
        </p:txBody>
      </p:sp>
      <p:sp>
        <p:nvSpPr>
          <p:cNvPr id="13" name="TextBox 12"/>
          <p:cNvSpPr txBox="1"/>
          <p:nvPr/>
        </p:nvSpPr>
        <p:spPr>
          <a:xfrm>
            <a:off x="868680" y="5047488"/>
            <a:ext cx="10543032" cy="758952"/>
          </a:xfrm>
          <a:prstGeom prst="rect">
            <a:avLst/>
          </a:prstGeom>
          <a:noFill/>
        </p:spPr>
        <p:txBody>
          <a:bodyPr wrap="square" lIns="0" rIns="0" tIns="0" bIns="0" anchor="t"/>
          <a:lstStyle/>
          <a:p>
            <a:r>
              <a:rPr sz="2000" b="0" i="1">
                <a:solidFill>
                  <a:srgbClr val="6A707A"/>
                </a:solidFill>
                <a:latin typeface="Newsreader"/>
              </a:rPr>
              <a:t>[Assumption and the evidence we still need]</a:t>
            </a:r>
          </a:p>
        </p:txBody>
      </p:sp>
    </p:spTree>
    <p:extLst>
      <p:ext uri="{BB962C8B-B14F-4D97-AF65-F5344CB8AC3E}">
        <p14:creationId xmlns:p14="http://schemas.microsoft.com/office/powerpoint/2010/main" val="1660536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6F5"/>
        </a:solidFill>
        <a:effectLst/>
      </p:bgPr>
    </p:bg>
    <p:spTree>
      <p:nvGrpSpPr>
        <p:cNvPr id="1" name=""/>
        <p:cNvGrpSpPr/>
        <p:nvPr/>
      </p:nvGrpSpPr>
      <p:grpSpPr>
        <a:xfrm>
          <a:off x="0" y="0"/>
          <a:ext cx="0" cy="0"/>
          <a:chOff x="0" y="0"/>
          <a:chExt cx="0" cy="0"/>
        </a:xfrm>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18  ·  FORUM  ·  2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Questions for the forum</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3"/>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18</a:t>
            </a:r>
          </a:p>
        </p:txBody>
      </p:sp>
      <p:sp>
        <p:nvSpPr>
          <p:cNvPr id="9" name="TextBox 8"/>
          <p:cNvSpPr txBox="1"/>
          <p:nvPr/>
        </p:nvSpPr>
        <p:spPr>
          <a:xfrm>
            <a:off x="548640" y="1874519"/>
            <a:ext cx="822960" cy="685800"/>
          </a:xfrm>
          <a:prstGeom prst="rect">
            <a:avLst/>
          </a:prstGeom>
          <a:noFill/>
        </p:spPr>
        <p:txBody>
          <a:bodyPr wrap="square" lIns="0" rIns="0" tIns="0" bIns="0" anchor="t"/>
          <a:lstStyle/>
          <a:p>
            <a:r>
              <a:rPr sz="3400" b="0" i="0">
                <a:solidFill>
                  <a:srgbClr val="9C4A24"/>
                </a:solidFill>
                <a:latin typeface="Newsreader"/>
              </a:rPr>
              <a:t>01</a:t>
            </a:r>
          </a:p>
        </p:txBody>
      </p:sp>
      <p:sp>
        <p:nvSpPr>
          <p:cNvPr id="10" name="TextBox 9"/>
          <p:cNvSpPr txBox="1"/>
          <p:nvPr/>
        </p:nvSpPr>
        <p:spPr>
          <a:xfrm>
            <a:off x="1417320" y="2011680"/>
            <a:ext cx="6217920" cy="548640"/>
          </a:xfrm>
          <a:prstGeom prst="rect">
            <a:avLst/>
          </a:prstGeom>
          <a:noFill/>
        </p:spPr>
        <p:txBody>
          <a:bodyPr wrap="square" lIns="0" rIns="0" tIns="0" bIns="0" anchor="t"/>
          <a:lstStyle/>
          <a:p>
            <a:r>
              <a:rPr sz="2400" b="0" i="1">
                <a:solidFill>
                  <a:srgbClr val="6A707A"/>
                </a:solidFill>
                <a:latin typeface="Newsreader"/>
              </a:rPr>
              <a:t>[A decision I want to test]</a:t>
            </a:r>
          </a:p>
        </p:txBody>
      </p:sp>
      <p:cxnSp>
        <p:nvCxnSpPr>
          <p:cNvPr id="11" name="Connector 10"/>
          <p:cNvCxnSpPr/>
          <p:nvPr/>
        </p:nvCxnSpPr>
        <p:spPr>
          <a:xfrm>
            <a:off x="548640" y="2679191"/>
            <a:ext cx="713232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2788920"/>
            <a:ext cx="822960" cy="685800"/>
          </a:xfrm>
          <a:prstGeom prst="rect">
            <a:avLst/>
          </a:prstGeom>
          <a:noFill/>
        </p:spPr>
        <p:txBody>
          <a:bodyPr wrap="square" lIns="0" rIns="0" tIns="0" bIns="0" anchor="t"/>
          <a:lstStyle/>
          <a:p>
            <a:r>
              <a:rPr sz="3400" b="0" i="0">
                <a:solidFill>
                  <a:srgbClr val="9C4A24"/>
                </a:solidFill>
                <a:latin typeface="Newsreader"/>
              </a:rPr>
              <a:t>02</a:t>
            </a:r>
          </a:p>
        </p:txBody>
      </p:sp>
      <p:sp>
        <p:nvSpPr>
          <p:cNvPr id="13" name="TextBox 12"/>
          <p:cNvSpPr txBox="1"/>
          <p:nvPr/>
        </p:nvSpPr>
        <p:spPr>
          <a:xfrm>
            <a:off x="1417320" y="2926080"/>
            <a:ext cx="6217920" cy="548640"/>
          </a:xfrm>
          <a:prstGeom prst="rect">
            <a:avLst/>
          </a:prstGeom>
          <a:noFill/>
        </p:spPr>
        <p:txBody>
          <a:bodyPr wrap="square" lIns="0" rIns="0" tIns="0" bIns="0" anchor="t"/>
          <a:lstStyle/>
          <a:p>
            <a:r>
              <a:rPr sz="2400" b="0" i="1">
                <a:solidFill>
                  <a:srgbClr val="6A707A"/>
                </a:solidFill>
                <a:latin typeface="Newsreader"/>
              </a:rPr>
              <a:t>[A blind spot I want challenged]</a:t>
            </a:r>
          </a:p>
        </p:txBody>
      </p:sp>
      <p:cxnSp>
        <p:nvCxnSpPr>
          <p:cNvPr id="14" name="Connector 13"/>
          <p:cNvCxnSpPr/>
          <p:nvPr/>
        </p:nvCxnSpPr>
        <p:spPr>
          <a:xfrm>
            <a:off x="548640" y="3593592"/>
            <a:ext cx="713232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48640" y="3703320"/>
            <a:ext cx="822960" cy="685800"/>
          </a:xfrm>
          <a:prstGeom prst="rect">
            <a:avLst/>
          </a:prstGeom>
          <a:noFill/>
        </p:spPr>
        <p:txBody>
          <a:bodyPr wrap="square" lIns="0" rIns="0" tIns="0" bIns="0" anchor="t"/>
          <a:lstStyle/>
          <a:p>
            <a:r>
              <a:rPr sz="3400" b="0" i="0">
                <a:solidFill>
                  <a:srgbClr val="9C4A24"/>
                </a:solidFill>
                <a:latin typeface="Newsreader"/>
              </a:rPr>
              <a:t>03</a:t>
            </a:r>
          </a:p>
        </p:txBody>
      </p:sp>
      <p:sp>
        <p:nvSpPr>
          <p:cNvPr id="16" name="TextBox 15"/>
          <p:cNvSpPr txBox="1"/>
          <p:nvPr/>
        </p:nvSpPr>
        <p:spPr>
          <a:xfrm>
            <a:off x="1417320" y="3840480"/>
            <a:ext cx="6217920" cy="548640"/>
          </a:xfrm>
          <a:prstGeom prst="rect">
            <a:avLst/>
          </a:prstGeom>
          <a:noFill/>
        </p:spPr>
        <p:txBody>
          <a:bodyPr wrap="square" lIns="0" rIns="0" tIns="0" bIns="0" anchor="t"/>
          <a:lstStyle/>
          <a:p>
            <a:r>
              <a:rPr sz="2400" b="0" i="1">
                <a:solidFill>
                  <a:srgbClr val="6A707A"/>
                </a:solidFill>
                <a:latin typeface="Newsreader"/>
              </a:rPr>
              <a:t>[An experience I would value]</a:t>
            </a:r>
          </a:p>
        </p:txBody>
      </p:sp>
      <p:cxnSp>
        <p:nvCxnSpPr>
          <p:cNvPr id="17" name="Connector 16"/>
          <p:cNvCxnSpPr/>
          <p:nvPr/>
        </p:nvCxnSpPr>
        <p:spPr>
          <a:xfrm>
            <a:off x="548640" y="4507992"/>
            <a:ext cx="713232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18" name="Picture 17" descr="water-buffalo-eo-ottawa.png"/>
          <p:cNvPicPr>
            <a:picLocks noChangeAspect="1"/>
          </p:cNvPicPr>
          <p:nvPr/>
        </p:nvPicPr>
        <p:blipFill>
          <a:blip r:embed="rId3"/>
          <a:stretch>
            <a:fillRect/>
          </a:stretch>
        </p:blipFill>
        <p:spPr>
          <a:xfrm>
            <a:off x="8503920" y="2148840"/>
            <a:ext cx="3136392" cy="1725472"/>
          </a:xfrm>
          <a:prstGeom prst="rect">
            <a:avLst/>
          </a:prstGeom>
        </p:spPr>
      </p:pic>
      <p:sp>
        <p:nvSpPr>
          <p:cNvPr id="19" name="TextBox 18"/>
          <p:cNvSpPr txBox="1"/>
          <p:nvPr/>
        </p:nvSpPr>
        <p:spPr>
          <a:xfrm>
            <a:off x="548640" y="4846320"/>
            <a:ext cx="6400800" cy="237744"/>
          </a:xfrm>
          <a:prstGeom prst="rect">
            <a:avLst/>
          </a:prstGeom>
          <a:noFill/>
        </p:spPr>
        <p:txBody>
          <a:bodyPr wrap="square" lIns="0" rIns="0" tIns="0" bIns="0" anchor="t"/>
          <a:lstStyle/>
          <a:p>
            <a:r>
              <a:rPr sz="950" b="1" i="0" spc="180">
                <a:solidFill>
                  <a:srgbClr val="6A707A"/>
                </a:solidFill>
                <a:latin typeface="Inter"/>
              </a:rPr>
              <a:t>MY COMMITMENT BEFORE OUR NEXT MEETING</a:t>
            </a:r>
          </a:p>
        </p:txBody>
      </p:sp>
      <p:sp>
        <p:nvSpPr>
          <p:cNvPr id="20" name="TextBox 19"/>
          <p:cNvSpPr txBox="1"/>
          <p:nvPr/>
        </p:nvSpPr>
        <p:spPr>
          <a:xfrm>
            <a:off x="548640" y="5120640"/>
            <a:ext cx="6858000" cy="457200"/>
          </a:xfrm>
          <a:prstGeom prst="rect">
            <a:avLst/>
          </a:prstGeom>
          <a:noFill/>
        </p:spPr>
        <p:txBody>
          <a:bodyPr wrap="square" lIns="0" rIns="0" tIns="0" bIns="0" anchor="t"/>
          <a:lstStyle/>
          <a:p>
            <a:r>
              <a:rPr sz="1600" b="0" i="0">
                <a:solidFill>
                  <a:srgbClr val="6A707A"/>
                </a:solidFill>
                <a:latin typeface="Inter"/>
              </a:rPr>
              <a:t>[Action and date]</a:t>
            </a:r>
          </a:p>
        </p:txBody>
      </p:sp>
      <p:sp>
        <p:nvSpPr>
          <p:cNvPr id="21" name="TextBox 20"/>
          <p:cNvSpPr txBox="1"/>
          <p:nvPr/>
        </p:nvSpPr>
        <p:spPr>
          <a:xfrm>
            <a:off x="7863840" y="5120640"/>
            <a:ext cx="3776472" cy="457200"/>
          </a:xfrm>
          <a:prstGeom prst="rect">
            <a:avLst/>
          </a:prstGeom>
          <a:noFill/>
        </p:spPr>
        <p:txBody>
          <a:bodyPr wrap="square" lIns="0" rIns="0" tIns="0" bIns="0" anchor="t"/>
          <a:lstStyle/>
          <a:p>
            <a:pPr algn="r"/>
            <a:r>
              <a:rPr sz="1300" b="0" i="1">
                <a:solidFill>
                  <a:srgbClr val="9C4A24"/>
                </a:solidFill>
                <a:latin typeface="Newsreader"/>
              </a:rPr>
              <a:t>45-minute discussion follows  →</a:t>
            </a:r>
          </a:p>
        </p:txBody>
      </p:sp>
    </p:spTree>
    <p:extLst>
      <p:ext uri="{BB962C8B-B14F-4D97-AF65-F5344CB8AC3E}">
        <p14:creationId xmlns:p14="http://schemas.microsoft.com/office/powerpoint/2010/main" val="697581809"/>
      </p:ext>
    </p:extLst>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6F6F5"/>
        </a:solidFill>
        <a:effectLst/>
      </p:bgPr>
    </p:bg>
    <p:spTree>
      <p:nvGrpSpPr>
        <p:cNvPr id="1" name=""/>
        <p:cNvGrpSpPr/>
        <p:nvPr/>
      </p:nvGrpSpPr>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02  ·  THE FORMAT  ·  90-MINUTE SEGMENT</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How your 90 minutes run</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2"/>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02</a:t>
            </a:r>
          </a:p>
        </p:txBody>
      </p:sp>
      <p:sp>
        <p:nvSpPr>
          <p:cNvPr id="9" name="TextBox 8"/>
          <p:cNvSpPr txBox="1"/>
          <p:nvPr/>
        </p:nvSpPr>
        <p:spPr>
          <a:xfrm>
            <a:off x="548640" y="1691640"/>
            <a:ext cx="3474720" cy="1051560"/>
          </a:xfrm>
          <a:prstGeom prst="rect">
            <a:avLst/>
          </a:prstGeom>
          <a:noFill/>
        </p:spPr>
        <p:txBody>
          <a:bodyPr wrap="square" lIns="0" rIns="0" tIns="0" bIns="0" anchor="t"/>
          <a:lstStyle/>
          <a:p>
            <a:r>
              <a:rPr sz="8000" b="0" i="0">
                <a:solidFill>
                  <a:srgbClr val="9C4A24"/>
                </a:solidFill>
                <a:latin typeface="Newsreader"/>
              </a:rPr>
              <a:t>45</a:t>
            </a:r>
          </a:p>
        </p:txBody>
      </p:sp>
      <p:sp>
        <p:nvSpPr>
          <p:cNvPr id="10" name="TextBox 9"/>
          <p:cNvSpPr txBox="1"/>
          <p:nvPr/>
        </p:nvSpPr>
        <p:spPr>
          <a:xfrm>
            <a:off x="548640" y="2816352"/>
            <a:ext cx="3474720" cy="237744"/>
          </a:xfrm>
          <a:prstGeom prst="rect">
            <a:avLst/>
          </a:prstGeom>
          <a:noFill/>
        </p:spPr>
        <p:txBody>
          <a:bodyPr wrap="square" lIns="0" rIns="0" tIns="0" bIns="0" anchor="t"/>
          <a:lstStyle/>
          <a:p>
            <a:r>
              <a:rPr sz="950" b="1" i="0" spc="180">
                <a:solidFill>
                  <a:srgbClr val="1F2733"/>
                </a:solidFill>
                <a:latin typeface="Inter"/>
              </a:rPr>
              <a:t>MINUTES PRESENTING</a:t>
            </a:r>
          </a:p>
        </p:txBody>
      </p:sp>
      <p:sp>
        <p:nvSpPr>
          <p:cNvPr id="11" name="TextBox 10"/>
          <p:cNvSpPr txBox="1"/>
          <p:nvPr/>
        </p:nvSpPr>
        <p:spPr>
          <a:xfrm>
            <a:off x="548640" y="3090672"/>
            <a:ext cx="3383280" cy="548640"/>
          </a:xfrm>
          <a:prstGeom prst="rect">
            <a:avLst/>
          </a:prstGeom>
          <a:noFill/>
        </p:spPr>
        <p:txBody>
          <a:bodyPr wrap="square" lIns="0" rIns="0" tIns="0" bIns="0" anchor="t"/>
          <a:lstStyle/>
          <a:p>
            <a:r>
              <a:rPr sz="1200" b="0" i="0">
                <a:solidFill>
                  <a:srgbClr val="2C323B"/>
                </a:solidFill>
                <a:latin typeface="Inter"/>
              </a:rPr>
              <a:t>Slides 1–18. Concise and visual: use photos, graphs and pictures.</a:t>
            </a:r>
          </a:p>
        </p:txBody>
      </p:sp>
      <p:sp>
        <p:nvSpPr>
          <p:cNvPr id="12" name="TextBox 11"/>
          <p:cNvSpPr txBox="1"/>
          <p:nvPr/>
        </p:nvSpPr>
        <p:spPr>
          <a:xfrm>
            <a:off x="548640" y="3703320"/>
            <a:ext cx="3474720" cy="1051560"/>
          </a:xfrm>
          <a:prstGeom prst="rect">
            <a:avLst/>
          </a:prstGeom>
          <a:noFill/>
        </p:spPr>
        <p:txBody>
          <a:bodyPr wrap="square" lIns="0" rIns="0" tIns="0" bIns="0" anchor="t"/>
          <a:lstStyle/>
          <a:p>
            <a:r>
              <a:rPr sz="8000" b="0" i="0">
                <a:solidFill>
                  <a:srgbClr val="4B5F7C"/>
                </a:solidFill>
                <a:latin typeface="Newsreader"/>
              </a:rPr>
              <a:t>45</a:t>
            </a:r>
          </a:p>
        </p:txBody>
      </p:sp>
      <p:sp>
        <p:nvSpPr>
          <p:cNvPr id="13" name="TextBox 12"/>
          <p:cNvSpPr txBox="1"/>
          <p:nvPr/>
        </p:nvSpPr>
        <p:spPr>
          <a:xfrm>
            <a:off x="548640" y="4828032"/>
            <a:ext cx="3474720" cy="237744"/>
          </a:xfrm>
          <a:prstGeom prst="rect">
            <a:avLst/>
          </a:prstGeom>
          <a:noFill/>
        </p:spPr>
        <p:txBody>
          <a:bodyPr wrap="square" lIns="0" rIns="0" tIns="0" bIns="0" anchor="t"/>
          <a:lstStyle/>
          <a:p>
            <a:r>
              <a:rPr sz="950" b="1" i="0" spc="180">
                <a:solidFill>
                  <a:srgbClr val="1F2733"/>
                </a:solidFill>
                <a:latin typeface="Inter"/>
              </a:rPr>
              <a:t>MINUTES OF DISCUSSION</a:t>
            </a:r>
          </a:p>
        </p:txBody>
      </p:sp>
      <p:sp>
        <p:nvSpPr>
          <p:cNvPr id="14" name="TextBox 13"/>
          <p:cNvSpPr txBox="1"/>
          <p:nvPr/>
        </p:nvSpPr>
        <p:spPr>
          <a:xfrm>
            <a:off x="548640" y="5102352"/>
            <a:ext cx="3383280" cy="548640"/>
          </a:xfrm>
          <a:prstGeom prst="rect">
            <a:avLst/>
          </a:prstGeom>
          <a:noFill/>
        </p:spPr>
        <p:txBody>
          <a:bodyPr wrap="square" lIns="0" rIns="0" tIns="0" bIns="0" anchor="t"/>
          <a:lstStyle/>
          <a:p>
            <a:r>
              <a:rPr sz="1200" b="0" i="0">
                <a:solidFill>
                  <a:srgbClr val="2C323B"/>
                </a:solidFill>
                <a:latin typeface="Inter"/>
              </a:rPr>
              <a:t>Slide 19. The herd looks for blind spots and weak points.</a:t>
            </a:r>
          </a:p>
        </p:txBody>
      </p:sp>
      <p:cxnSp>
        <p:nvCxnSpPr>
          <p:cNvPr id="15" name="Connector 14"/>
          <p:cNvCxnSpPr/>
          <p:nvPr/>
        </p:nvCxnSpPr>
        <p:spPr>
          <a:xfrm>
            <a:off x="4343400" y="1828800"/>
            <a:ext cx="0" cy="416052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4709160" y="1828800"/>
            <a:ext cx="32918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709160" y="1956816"/>
            <a:ext cx="1554480" cy="256032"/>
          </a:xfrm>
          <a:prstGeom prst="rect">
            <a:avLst/>
          </a:prstGeom>
          <a:noFill/>
        </p:spPr>
        <p:txBody>
          <a:bodyPr wrap="square" lIns="0" rIns="0" tIns="0" bIns="0" anchor="t"/>
          <a:lstStyle/>
          <a:p>
            <a:r>
              <a:rPr sz="1000" b="1" i="0" spc="250">
                <a:solidFill>
                  <a:srgbClr val="9C4A24"/>
                </a:solidFill>
                <a:latin typeface="Inter"/>
              </a:rPr>
              <a:t>01  TODAY</a:t>
            </a:r>
          </a:p>
        </p:txBody>
      </p:sp>
      <p:sp>
        <p:nvSpPr>
          <p:cNvPr id="18" name="TextBox 17"/>
          <p:cNvSpPr txBox="1"/>
          <p:nvPr/>
        </p:nvSpPr>
        <p:spPr>
          <a:xfrm>
            <a:off x="6309360" y="1956816"/>
            <a:ext cx="1691640" cy="256032"/>
          </a:xfrm>
          <a:prstGeom prst="rect">
            <a:avLst/>
          </a:prstGeom>
          <a:noFill/>
        </p:spPr>
        <p:txBody>
          <a:bodyPr wrap="square" lIns="0" rIns="0" tIns="0" bIns="0" anchor="t"/>
          <a:lstStyle/>
          <a:p>
            <a:pPr algn="r"/>
            <a:r>
              <a:rPr sz="950" b="0" i="0">
                <a:solidFill>
                  <a:srgbClr val="6A707A"/>
                </a:solidFill>
                <a:latin typeface="Inter"/>
              </a:rPr>
              <a:t>Slides 3–5  ·  9 min</a:t>
            </a:r>
          </a:p>
        </p:txBody>
      </p:sp>
      <p:sp>
        <p:nvSpPr>
          <p:cNvPr id="19" name="TextBox 18"/>
          <p:cNvSpPr txBox="1"/>
          <p:nvPr/>
        </p:nvSpPr>
        <p:spPr>
          <a:xfrm>
            <a:off x="4709160" y="2267712"/>
            <a:ext cx="3291840" cy="685800"/>
          </a:xfrm>
          <a:prstGeom prst="rect">
            <a:avLst/>
          </a:prstGeom>
          <a:noFill/>
        </p:spPr>
        <p:txBody>
          <a:bodyPr wrap="square" lIns="0" rIns="0" tIns="0" bIns="0" anchor="t"/>
          <a:lstStyle/>
          <a:p>
            <a:r>
              <a:rPr sz="1250" b="0" i="0">
                <a:solidFill>
                  <a:srgbClr val="2C323B"/>
                </a:solidFill>
                <a:latin typeface="Inter"/>
              </a:rPr>
              <a:t>Business today, mission and promise, what helps and holds us back</a:t>
            </a:r>
          </a:p>
        </p:txBody>
      </p:sp>
      <p:cxnSp>
        <p:nvCxnSpPr>
          <p:cNvPr id="20" name="Connector 19"/>
          <p:cNvCxnSpPr/>
          <p:nvPr/>
        </p:nvCxnSpPr>
        <p:spPr>
          <a:xfrm>
            <a:off x="8321040" y="1828800"/>
            <a:ext cx="32918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321040" y="1956816"/>
            <a:ext cx="1554480" cy="256032"/>
          </a:xfrm>
          <a:prstGeom prst="rect">
            <a:avLst/>
          </a:prstGeom>
          <a:noFill/>
        </p:spPr>
        <p:txBody>
          <a:bodyPr wrap="square" lIns="0" rIns="0" tIns="0" bIns="0" anchor="t"/>
          <a:lstStyle/>
          <a:p>
            <a:r>
              <a:rPr sz="1000" b="1" i="0" spc="250">
                <a:solidFill>
                  <a:srgbClr val="9C4A24"/>
                </a:solidFill>
                <a:latin typeface="Inter"/>
              </a:rPr>
              <a:t>02  DIRECTION</a:t>
            </a:r>
          </a:p>
        </p:txBody>
      </p:sp>
      <p:sp>
        <p:nvSpPr>
          <p:cNvPr id="22" name="TextBox 21"/>
          <p:cNvSpPr txBox="1"/>
          <p:nvPr/>
        </p:nvSpPr>
        <p:spPr>
          <a:xfrm>
            <a:off x="9921240" y="1956816"/>
            <a:ext cx="1691640" cy="256032"/>
          </a:xfrm>
          <a:prstGeom prst="rect">
            <a:avLst/>
          </a:prstGeom>
          <a:noFill/>
        </p:spPr>
        <p:txBody>
          <a:bodyPr wrap="square" lIns="0" rIns="0" tIns="0" bIns="0" anchor="t"/>
          <a:lstStyle/>
          <a:p>
            <a:pPr algn="r"/>
            <a:r>
              <a:rPr sz="950" b="0" i="0">
                <a:solidFill>
                  <a:srgbClr val="6A707A"/>
                </a:solidFill>
                <a:latin typeface="Inter"/>
              </a:rPr>
              <a:t>Slides 6–8  ·  10 min</a:t>
            </a:r>
          </a:p>
        </p:txBody>
      </p:sp>
      <p:sp>
        <p:nvSpPr>
          <p:cNvPr id="23" name="TextBox 22"/>
          <p:cNvSpPr txBox="1"/>
          <p:nvPr/>
        </p:nvSpPr>
        <p:spPr>
          <a:xfrm>
            <a:off x="8321040" y="2267712"/>
            <a:ext cx="3291840" cy="685800"/>
          </a:xfrm>
          <a:prstGeom prst="rect">
            <a:avLst/>
          </a:prstGeom>
          <a:noFill/>
        </p:spPr>
        <p:txBody>
          <a:bodyPr wrap="square" lIns="0" rIns="0" tIns="0" bIns="0" anchor="t"/>
          <a:lstStyle/>
          <a:p>
            <a:r>
              <a:rPr sz="1250" b="0" i="0">
                <a:solidFill>
                  <a:srgbClr val="2C323B"/>
                </a:solidFill>
                <a:latin typeface="Inter"/>
              </a:rPr>
              <a:t>Five-year destination, where we compete, the biggest change</a:t>
            </a:r>
          </a:p>
        </p:txBody>
      </p:sp>
      <p:cxnSp>
        <p:nvCxnSpPr>
          <p:cNvPr id="24" name="Connector 23"/>
          <p:cNvCxnSpPr/>
          <p:nvPr/>
        </p:nvCxnSpPr>
        <p:spPr>
          <a:xfrm>
            <a:off x="4709160" y="3127248"/>
            <a:ext cx="32918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709160" y="3255264"/>
            <a:ext cx="1554480" cy="256032"/>
          </a:xfrm>
          <a:prstGeom prst="rect">
            <a:avLst/>
          </a:prstGeom>
          <a:noFill/>
        </p:spPr>
        <p:txBody>
          <a:bodyPr wrap="square" lIns="0" rIns="0" tIns="0" bIns="0" anchor="t"/>
          <a:lstStyle/>
          <a:p>
            <a:r>
              <a:rPr sz="1000" b="1" i="0" spc="250">
                <a:solidFill>
                  <a:srgbClr val="9C4A24"/>
                </a:solidFill>
                <a:latin typeface="Inter"/>
              </a:rPr>
              <a:t>03  NUMBERS</a:t>
            </a:r>
          </a:p>
        </p:txBody>
      </p:sp>
      <p:sp>
        <p:nvSpPr>
          <p:cNvPr id="26" name="TextBox 25"/>
          <p:cNvSpPr txBox="1"/>
          <p:nvPr/>
        </p:nvSpPr>
        <p:spPr>
          <a:xfrm>
            <a:off x="6309360" y="3255264"/>
            <a:ext cx="1691640" cy="256032"/>
          </a:xfrm>
          <a:prstGeom prst="rect">
            <a:avLst/>
          </a:prstGeom>
          <a:noFill/>
        </p:spPr>
        <p:txBody>
          <a:bodyPr wrap="square" lIns="0" rIns="0" tIns="0" bIns="0" anchor="t"/>
          <a:lstStyle/>
          <a:p>
            <a:pPr algn="r"/>
            <a:r>
              <a:rPr sz="950" b="0" i="0">
                <a:solidFill>
                  <a:srgbClr val="6A707A"/>
                </a:solidFill>
                <a:latin typeface="Inter"/>
              </a:rPr>
              <a:t>Slides 9–11  ·  10 min</a:t>
            </a:r>
          </a:p>
        </p:txBody>
      </p:sp>
      <p:sp>
        <p:nvSpPr>
          <p:cNvPr id="27" name="TextBox 26"/>
          <p:cNvSpPr txBox="1"/>
          <p:nvPr/>
        </p:nvSpPr>
        <p:spPr>
          <a:xfrm>
            <a:off x="4709160" y="3566160"/>
            <a:ext cx="3291840" cy="685800"/>
          </a:xfrm>
          <a:prstGeom prst="rect">
            <a:avLst/>
          </a:prstGeom>
          <a:noFill/>
        </p:spPr>
        <p:txBody>
          <a:bodyPr wrap="square" lIns="0" rIns="0" tIns="0" bIns="0" anchor="t"/>
          <a:lstStyle/>
          <a:p>
            <a:r>
              <a:rPr sz="1250" b="0" i="0">
                <a:solidFill>
                  <a:srgbClr val="2C323B"/>
                </a:solidFill>
                <a:latin typeface="Inter"/>
              </a:rPr>
              <a:t>Profit and loss, revenue and profit chart, cash and funding</a:t>
            </a:r>
          </a:p>
        </p:txBody>
      </p:sp>
      <p:cxnSp>
        <p:nvCxnSpPr>
          <p:cNvPr id="28" name="Connector 27"/>
          <p:cNvCxnSpPr/>
          <p:nvPr/>
        </p:nvCxnSpPr>
        <p:spPr>
          <a:xfrm>
            <a:off x="8321040" y="3127248"/>
            <a:ext cx="32918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8321040" y="3255264"/>
            <a:ext cx="1554480" cy="256032"/>
          </a:xfrm>
          <a:prstGeom prst="rect">
            <a:avLst/>
          </a:prstGeom>
          <a:noFill/>
        </p:spPr>
        <p:txBody>
          <a:bodyPr wrap="square" lIns="0" rIns="0" tIns="0" bIns="0" anchor="t"/>
          <a:lstStyle/>
          <a:p>
            <a:r>
              <a:rPr sz="1000" b="1" i="0" spc="250">
                <a:solidFill>
                  <a:srgbClr val="9C4A24"/>
                </a:solidFill>
                <a:latin typeface="Inter"/>
              </a:rPr>
              <a:t>04  PEOPLE</a:t>
            </a:r>
          </a:p>
        </p:txBody>
      </p:sp>
      <p:sp>
        <p:nvSpPr>
          <p:cNvPr id="30" name="TextBox 29"/>
          <p:cNvSpPr txBox="1"/>
          <p:nvPr/>
        </p:nvSpPr>
        <p:spPr>
          <a:xfrm>
            <a:off x="9921240" y="3255264"/>
            <a:ext cx="1691640" cy="256032"/>
          </a:xfrm>
          <a:prstGeom prst="rect">
            <a:avLst/>
          </a:prstGeom>
          <a:noFill/>
        </p:spPr>
        <p:txBody>
          <a:bodyPr wrap="square" lIns="0" rIns="0" tIns="0" bIns="0" anchor="t"/>
          <a:lstStyle/>
          <a:p>
            <a:pPr algn="r"/>
            <a:r>
              <a:rPr sz="950" b="0" i="0">
                <a:solidFill>
                  <a:srgbClr val="6A707A"/>
                </a:solidFill>
                <a:latin typeface="Inter"/>
              </a:rPr>
              <a:t>Slides 12–13  ·  4 min</a:t>
            </a:r>
          </a:p>
        </p:txBody>
      </p:sp>
      <p:sp>
        <p:nvSpPr>
          <p:cNvPr id="31" name="TextBox 30"/>
          <p:cNvSpPr txBox="1"/>
          <p:nvPr/>
        </p:nvSpPr>
        <p:spPr>
          <a:xfrm>
            <a:off x="8321040" y="3566160"/>
            <a:ext cx="3291840" cy="685800"/>
          </a:xfrm>
          <a:prstGeom prst="rect">
            <a:avLst/>
          </a:prstGeom>
          <a:noFill/>
        </p:spPr>
        <p:txBody>
          <a:bodyPr wrap="square" lIns="0" rIns="0" tIns="0" bIns="0" anchor="t"/>
          <a:lstStyle/>
          <a:p>
            <a:r>
              <a:rPr sz="1250" b="0" i="0">
                <a:solidFill>
                  <a:srgbClr val="2C323B"/>
                </a:solidFill>
                <a:latin typeface="Inter"/>
              </a:rPr>
              <a:t>Organization today and in Year 5</a:t>
            </a:r>
          </a:p>
        </p:txBody>
      </p:sp>
      <p:cxnSp>
        <p:nvCxnSpPr>
          <p:cNvPr id="32" name="Connector 31"/>
          <p:cNvCxnSpPr/>
          <p:nvPr/>
        </p:nvCxnSpPr>
        <p:spPr>
          <a:xfrm>
            <a:off x="4709160" y="4425696"/>
            <a:ext cx="32918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4709160" y="4553712"/>
            <a:ext cx="1554480" cy="256032"/>
          </a:xfrm>
          <a:prstGeom prst="rect">
            <a:avLst/>
          </a:prstGeom>
          <a:noFill/>
        </p:spPr>
        <p:txBody>
          <a:bodyPr wrap="square" lIns="0" rIns="0" tIns="0" bIns="0" anchor="t"/>
          <a:lstStyle/>
          <a:p>
            <a:r>
              <a:rPr sz="1000" b="1" i="0" spc="250">
                <a:solidFill>
                  <a:srgbClr val="9C4A24"/>
                </a:solidFill>
                <a:latin typeface="Inter"/>
              </a:rPr>
              <a:t>05  EXECUTION</a:t>
            </a:r>
          </a:p>
        </p:txBody>
      </p:sp>
      <p:sp>
        <p:nvSpPr>
          <p:cNvPr id="34" name="TextBox 33"/>
          <p:cNvSpPr txBox="1"/>
          <p:nvPr/>
        </p:nvSpPr>
        <p:spPr>
          <a:xfrm>
            <a:off x="6309360" y="4553712"/>
            <a:ext cx="1691640" cy="256032"/>
          </a:xfrm>
          <a:prstGeom prst="rect">
            <a:avLst/>
          </a:prstGeom>
          <a:noFill/>
        </p:spPr>
        <p:txBody>
          <a:bodyPr wrap="square" lIns="0" rIns="0" tIns="0" bIns="0" anchor="t"/>
          <a:lstStyle/>
          <a:p>
            <a:pPr algn="r"/>
            <a:r>
              <a:rPr sz="950" b="0" i="0">
                <a:solidFill>
                  <a:srgbClr val="6A707A"/>
                </a:solidFill>
                <a:latin typeface="Inter"/>
              </a:rPr>
              <a:t>Slides 14–17  ·  9 min</a:t>
            </a:r>
          </a:p>
        </p:txBody>
      </p:sp>
      <p:sp>
        <p:nvSpPr>
          <p:cNvPr id="35" name="TextBox 34"/>
          <p:cNvSpPr txBox="1"/>
          <p:nvPr/>
        </p:nvSpPr>
        <p:spPr>
          <a:xfrm>
            <a:off x="4709160" y="4864608"/>
            <a:ext cx="3291840" cy="685800"/>
          </a:xfrm>
          <a:prstGeom prst="rect">
            <a:avLst/>
          </a:prstGeom>
          <a:noFill/>
        </p:spPr>
        <p:txBody>
          <a:bodyPr wrap="square" lIns="0" rIns="0" tIns="0" bIns="0" anchor="t"/>
          <a:lstStyle/>
          <a:p>
            <a:r>
              <a:rPr sz="1250" b="0" i="0">
                <a:solidFill>
                  <a:srgbClr val="2C323B"/>
                </a:solidFill>
                <a:latin typeface="Inter"/>
              </a:rPr>
              <a:t>Roadmap, first year and 90 days, scorecard, risks</a:t>
            </a:r>
          </a:p>
        </p:txBody>
      </p:sp>
      <p:cxnSp>
        <p:nvCxnSpPr>
          <p:cNvPr id="36" name="Connector 35"/>
          <p:cNvCxnSpPr/>
          <p:nvPr/>
        </p:nvCxnSpPr>
        <p:spPr>
          <a:xfrm>
            <a:off x="8321040" y="4425696"/>
            <a:ext cx="3291840"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8321040" y="4553712"/>
            <a:ext cx="1554480" cy="256032"/>
          </a:xfrm>
          <a:prstGeom prst="rect">
            <a:avLst/>
          </a:prstGeom>
          <a:noFill/>
        </p:spPr>
        <p:txBody>
          <a:bodyPr wrap="square" lIns="0" rIns="0" tIns="0" bIns="0" anchor="t"/>
          <a:lstStyle/>
          <a:p>
            <a:r>
              <a:rPr sz="1000" b="1" i="0" spc="250">
                <a:solidFill>
                  <a:srgbClr val="9C4A24"/>
                </a:solidFill>
                <a:latin typeface="Inter"/>
              </a:rPr>
              <a:t>06  FORUM</a:t>
            </a:r>
          </a:p>
        </p:txBody>
      </p:sp>
      <p:sp>
        <p:nvSpPr>
          <p:cNvPr id="38" name="TextBox 37"/>
          <p:cNvSpPr txBox="1"/>
          <p:nvPr/>
        </p:nvSpPr>
        <p:spPr>
          <a:xfrm>
            <a:off x="9921240" y="4553712"/>
            <a:ext cx="1691640" cy="256032"/>
          </a:xfrm>
          <a:prstGeom prst="rect">
            <a:avLst/>
          </a:prstGeom>
          <a:noFill/>
        </p:spPr>
        <p:txBody>
          <a:bodyPr wrap="square" lIns="0" rIns="0" tIns="0" bIns="0" anchor="t"/>
          <a:lstStyle/>
          <a:p>
            <a:pPr algn="r"/>
            <a:r>
              <a:rPr sz="950" b="0" i="0">
                <a:solidFill>
                  <a:srgbClr val="6A707A"/>
                </a:solidFill>
                <a:latin typeface="Inter"/>
              </a:rPr>
              <a:t>Slides 18–19  ·  2 + 45 min</a:t>
            </a:r>
          </a:p>
        </p:txBody>
      </p:sp>
      <p:sp>
        <p:nvSpPr>
          <p:cNvPr id="39" name="TextBox 38"/>
          <p:cNvSpPr txBox="1"/>
          <p:nvPr/>
        </p:nvSpPr>
        <p:spPr>
          <a:xfrm>
            <a:off x="8321040" y="4864608"/>
            <a:ext cx="3291840" cy="685800"/>
          </a:xfrm>
          <a:prstGeom prst="rect">
            <a:avLst/>
          </a:prstGeom>
          <a:noFill/>
        </p:spPr>
        <p:txBody>
          <a:bodyPr wrap="square" lIns="0" rIns="0" tIns="0" bIns="0" anchor="t"/>
          <a:lstStyle/>
          <a:p>
            <a:r>
              <a:rPr sz="1250" b="0" i="0">
                <a:solidFill>
                  <a:srgbClr val="2C323B"/>
                </a:solidFill>
                <a:latin typeface="Inter"/>
              </a:rPr>
              <a:t>Questions for the forum, then the pressure test</a:t>
            </a:r>
          </a:p>
        </p:txBody>
      </p:sp>
      <p:sp>
        <p:nvSpPr>
          <p:cNvPr id="40" name="TextBox 39"/>
          <p:cNvSpPr txBox="1"/>
          <p:nvPr/>
        </p:nvSpPr>
        <p:spPr>
          <a:xfrm>
            <a:off x="4709160" y="5760720"/>
            <a:ext cx="6949440" cy="411480"/>
          </a:xfrm>
          <a:prstGeom prst="rect">
            <a:avLst/>
          </a:prstGeom>
          <a:noFill/>
        </p:spPr>
        <p:txBody>
          <a:bodyPr wrap="square" lIns="0" rIns="0" tIns="0" bIns="0" anchor="t"/>
          <a:lstStyle/>
          <a:p>
            <a:r>
              <a:rPr sz="1200" b="0" i="1">
                <a:solidFill>
                  <a:srgbClr val="6A707A"/>
                </a:solidFill>
                <a:latin typeface="Newsreader"/>
              </a:rPr>
              <a:t>One standard format, so everyone knows where to find each answer. Built once, it can become your pitch to your team, leaders or lenders.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6F6F5"/>
        </a:solidFill>
        <a:effectLst/>
      </p:bgPr>
    </p:bg>
    <p:spTree>
      <p:nvGrpSpPr>
        <p:cNvPr id="1" name=""/>
        <p:cNvGrpSpPr/>
        <p:nvPr/>
      </p:nvGrpSpPr>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10  ·  NUMBERS  ·  3 MIN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Five-year revenue and profit</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2"/>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10</a:t>
            </a:r>
          </a:p>
        </p:txBody>
      </p:sp>
      <p:sp>
        <p:nvSpPr>
          <p:cNvPr id="9" name="Rounded Rectangle 8"/>
          <p:cNvSpPr/>
          <p:nvPr/>
        </p:nvSpPr>
        <p:spPr>
          <a:xfrm>
            <a:off x="548640" y="1783080"/>
            <a:ext cx="7406640" cy="4297680"/>
          </a:xfrm>
          <a:prstGeom prst="roundRect">
            <a:avLst>
              <a:gd name="adj" fmla="val 1276"/>
            </a:avLst>
          </a:prstGeom>
          <a:solidFill>
            <a:srgbClr val="FFFFFF"/>
          </a:solidFill>
          <a:ln w="9525">
            <a:solidFill>
              <a:srgbClr val="C9CBC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548640" y="1938528"/>
            <a:ext cx="7406640" cy="320040"/>
          </a:xfrm>
          <a:prstGeom prst="rect">
            <a:avLst/>
          </a:prstGeom>
          <a:noFill/>
        </p:spPr>
        <p:txBody>
          <a:bodyPr wrap="square" lIns="0" rIns="0" tIns="0" bIns="0" anchor="t"/>
          <a:lstStyle/>
          <a:p>
            <a:pPr algn="ctr"/>
            <a:r>
              <a:rPr sz="1300" b="0" i="0">
                <a:solidFill>
                  <a:srgbClr val="6A707A"/>
                </a:solidFill>
                <a:latin typeface="Inter"/>
              </a:rPr>
              <a:t>[Insert chart: revenue, EBITDA and net profit, FY0–FY5]</a:t>
            </a:r>
          </a:p>
        </p:txBody>
      </p:sp>
      <p:sp>
        <p:nvSpPr>
          <p:cNvPr id="11" name="TextBox 10"/>
          <p:cNvSpPr txBox="1"/>
          <p:nvPr/>
        </p:nvSpPr>
        <p:spPr>
          <a:xfrm>
            <a:off x="548640" y="2240280"/>
            <a:ext cx="7406640" cy="274320"/>
          </a:xfrm>
          <a:prstGeom prst="rect">
            <a:avLst/>
          </a:prstGeom>
          <a:noFill/>
        </p:spPr>
        <p:txBody>
          <a:bodyPr wrap="square" lIns="0" rIns="0" tIns="0" bIns="0" anchor="t"/>
          <a:lstStyle/>
          <a:p>
            <a:pPr algn="ctr"/>
            <a:r>
              <a:rPr sz="1050" b="0" i="1">
                <a:solidFill>
                  <a:srgbClr val="6A707A"/>
                </a:solidFill>
                <a:latin typeface="Inter"/>
              </a:rPr>
              <a:t>Paste from the workbook or Google Sheets. Use the same figures as slide 9.</a:t>
            </a:r>
          </a:p>
        </p:txBody>
      </p:sp>
      <p:sp>
        <p:nvSpPr>
          <p:cNvPr id="12" name="Rectangle 11"/>
          <p:cNvSpPr/>
          <p:nvPr/>
        </p:nvSpPr>
        <p:spPr>
          <a:xfrm>
            <a:off x="1143000" y="4251959"/>
            <a:ext cx="384048" cy="1097280"/>
          </a:xfrm>
          <a:prstGeom prst="rect">
            <a:avLst/>
          </a:prstGeom>
          <a:solidFill>
            <a:srgbClr val="E5E5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1572768" y="5074920"/>
            <a:ext cx="384048" cy="274320"/>
          </a:xfrm>
          <a:prstGeom prst="rect">
            <a:avLst/>
          </a:prstGeom>
          <a:solidFill>
            <a:srgbClr val="E9D9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051560" y="5440679"/>
            <a:ext cx="1005840" cy="256032"/>
          </a:xfrm>
          <a:prstGeom prst="rect">
            <a:avLst/>
          </a:prstGeom>
          <a:noFill/>
        </p:spPr>
        <p:txBody>
          <a:bodyPr wrap="square" lIns="0" rIns="0" tIns="0" bIns="0" anchor="t"/>
          <a:lstStyle/>
          <a:p>
            <a:pPr algn="ctr"/>
            <a:r>
              <a:rPr sz="1000" b="0" i="0">
                <a:solidFill>
                  <a:srgbClr val="6A707A"/>
                </a:solidFill>
                <a:latin typeface="Inter"/>
              </a:rPr>
              <a:t>FY0</a:t>
            </a:r>
          </a:p>
        </p:txBody>
      </p:sp>
      <p:sp>
        <p:nvSpPr>
          <p:cNvPr id="15" name="Rectangle 14"/>
          <p:cNvSpPr/>
          <p:nvPr/>
        </p:nvSpPr>
        <p:spPr>
          <a:xfrm>
            <a:off x="2258568" y="4023359"/>
            <a:ext cx="384048" cy="1325880"/>
          </a:xfrm>
          <a:prstGeom prst="rect">
            <a:avLst/>
          </a:prstGeom>
          <a:solidFill>
            <a:srgbClr val="E5E5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2688335" y="4983479"/>
            <a:ext cx="384048" cy="365760"/>
          </a:xfrm>
          <a:prstGeom prst="rect">
            <a:avLst/>
          </a:prstGeom>
          <a:solidFill>
            <a:srgbClr val="E9D9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2167127" y="5440679"/>
            <a:ext cx="1005840" cy="256032"/>
          </a:xfrm>
          <a:prstGeom prst="rect">
            <a:avLst/>
          </a:prstGeom>
          <a:noFill/>
        </p:spPr>
        <p:txBody>
          <a:bodyPr wrap="square" lIns="0" rIns="0" tIns="0" bIns="0" anchor="t"/>
          <a:lstStyle/>
          <a:p>
            <a:pPr algn="ctr"/>
            <a:r>
              <a:rPr sz="1000" b="0" i="0">
                <a:solidFill>
                  <a:srgbClr val="6A707A"/>
                </a:solidFill>
                <a:latin typeface="Inter"/>
              </a:rPr>
              <a:t>FY1</a:t>
            </a:r>
          </a:p>
        </p:txBody>
      </p:sp>
      <p:sp>
        <p:nvSpPr>
          <p:cNvPr id="18" name="Rectangle 17"/>
          <p:cNvSpPr/>
          <p:nvPr/>
        </p:nvSpPr>
        <p:spPr>
          <a:xfrm>
            <a:off x="3374136" y="3749039"/>
            <a:ext cx="384048" cy="1600200"/>
          </a:xfrm>
          <a:prstGeom prst="rect">
            <a:avLst/>
          </a:prstGeom>
          <a:solidFill>
            <a:srgbClr val="E5E5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ectangle 18"/>
          <p:cNvSpPr/>
          <p:nvPr/>
        </p:nvSpPr>
        <p:spPr>
          <a:xfrm>
            <a:off x="3803904" y="4873752"/>
            <a:ext cx="384048" cy="475488"/>
          </a:xfrm>
          <a:prstGeom prst="rect">
            <a:avLst/>
          </a:prstGeom>
          <a:solidFill>
            <a:srgbClr val="E9D9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3282696" y="5440679"/>
            <a:ext cx="1005840" cy="256032"/>
          </a:xfrm>
          <a:prstGeom prst="rect">
            <a:avLst/>
          </a:prstGeom>
          <a:noFill/>
        </p:spPr>
        <p:txBody>
          <a:bodyPr wrap="square" lIns="0" rIns="0" tIns="0" bIns="0" anchor="t"/>
          <a:lstStyle/>
          <a:p>
            <a:pPr algn="ctr"/>
            <a:r>
              <a:rPr sz="1000" b="0" i="0">
                <a:solidFill>
                  <a:srgbClr val="6A707A"/>
                </a:solidFill>
                <a:latin typeface="Inter"/>
              </a:rPr>
              <a:t>FY2</a:t>
            </a:r>
          </a:p>
        </p:txBody>
      </p:sp>
      <p:sp>
        <p:nvSpPr>
          <p:cNvPr id="21" name="Rectangle 20"/>
          <p:cNvSpPr/>
          <p:nvPr/>
        </p:nvSpPr>
        <p:spPr>
          <a:xfrm>
            <a:off x="4489704" y="3428999"/>
            <a:ext cx="384048" cy="1920240"/>
          </a:xfrm>
          <a:prstGeom prst="rect">
            <a:avLst/>
          </a:prstGeom>
          <a:solidFill>
            <a:srgbClr val="E5E5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4919472" y="4745736"/>
            <a:ext cx="384048" cy="603504"/>
          </a:xfrm>
          <a:prstGeom prst="rect">
            <a:avLst/>
          </a:prstGeom>
          <a:solidFill>
            <a:srgbClr val="E9D9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4398264" y="5440679"/>
            <a:ext cx="1005840" cy="256032"/>
          </a:xfrm>
          <a:prstGeom prst="rect">
            <a:avLst/>
          </a:prstGeom>
          <a:noFill/>
        </p:spPr>
        <p:txBody>
          <a:bodyPr wrap="square" lIns="0" rIns="0" tIns="0" bIns="0" anchor="t"/>
          <a:lstStyle/>
          <a:p>
            <a:pPr algn="ctr"/>
            <a:r>
              <a:rPr sz="1000" b="0" i="0">
                <a:solidFill>
                  <a:srgbClr val="6A707A"/>
                </a:solidFill>
                <a:latin typeface="Inter"/>
              </a:rPr>
              <a:t>FY3</a:t>
            </a:r>
          </a:p>
        </p:txBody>
      </p:sp>
      <p:sp>
        <p:nvSpPr>
          <p:cNvPr id="24" name="Rectangle 23"/>
          <p:cNvSpPr/>
          <p:nvPr/>
        </p:nvSpPr>
        <p:spPr>
          <a:xfrm>
            <a:off x="5605272" y="3108959"/>
            <a:ext cx="384048" cy="2240280"/>
          </a:xfrm>
          <a:prstGeom prst="rect">
            <a:avLst/>
          </a:prstGeom>
          <a:solidFill>
            <a:srgbClr val="E5E5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6035040" y="4617720"/>
            <a:ext cx="384048" cy="731520"/>
          </a:xfrm>
          <a:prstGeom prst="rect">
            <a:avLst/>
          </a:prstGeom>
          <a:solidFill>
            <a:srgbClr val="E9D9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5513832" y="5440679"/>
            <a:ext cx="1005840" cy="256032"/>
          </a:xfrm>
          <a:prstGeom prst="rect">
            <a:avLst/>
          </a:prstGeom>
          <a:noFill/>
        </p:spPr>
        <p:txBody>
          <a:bodyPr wrap="square" lIns="0" rIns="0" tIns="0" bIns="0" anchor="t"/>
          <a:lstStyle/>
          <a:p>
            <a:pPr algn="ctr"/>
            <a:r>
              <a:rPr sz="1000" b="0" i="0">
                <a:solidFill>
                  <a:srgbClr val="6A707A"/>
                </a:solidFill>
                <a:latin typeface="Inter"/>
              </a:rPr>
              <a:t>FY4</a:t>
            </a:r>
          </a:p>
        </p:txBody>
      </p:sp>
      <p:sp>
        <p:nvSpPr>
          <p:cNvPr id="27" name="Rectangle 26"/>
          <p:cNvSpPr/>
          <p:nvPr/>
        </p:nvSpPr>
        <p:spPr>
          <a:xfrm>
            <a:off x="6720840" y="2788920"/>
            <a:ext cx="384048" cy="2560320"/>
          </a:xfrm>
          <a:prstGeom prst="rect">
            <a:avLst/>
          </a:prstGeom>
          <a:solidFill>
            <a:srgbClr val="E5E5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150607" y="4480559"/>
            <a:ext cx="384048" cy="868680"/>
          </a:xfrm>
          <a:prstGeom prst="rect">
            <a:avLst/>
          </a:prstGeom>
          <a:solidFill>
            <a:srgbClr val="E9D9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6629400" y="5440679"/>
            <a:ext cx="1005840" cy="256032"/>
          </a:xfrm>
          <a:prstGeom prst="rect">
            <a:avLst/>
          </a:prstGeom>
          <a:noFill/>
        </p:spPr>
        <p:txBody>
          <a:bodyPr wrap="square" lIns="0" rIns="0" tIns="0" bIns="0" anchor="t"/>
          <a:lstStyle/>
          <a:p>
            <a:pPr algn="ctr"/>
            <a:r>
              <a:rPr sz="1000" b="0" i="0">
                <a:solidFill>
                  <a:srgbClr val="6A707A"/>
                </a:solidFill>
                <a:latin typeface="Inter"/>
              </a:rPr>
              <a:t>FY5</a:t>
            </a:r>
          </a:p>
        </p:txBody>
      </p:sp>
      <p:cxnSp>
        <p:nvCxnSpPr>
          <p:cNvPr id="30" name="Connector 29"/>
          <p:cNvCxnSpPr/>
          <p:nvPr/>
        </p:nvCxnSpPr>
        <p:spPr>
          <a:xfrm>
            <a:off x="960120" y="5349240"/>
            <a:ext cx="6629400" cy="0"/>
          </a:xfrm>
          <a:prstGeom prst="line">
            <a:avLst/>
          </a:prstGeom>
          <a:ln w="9525">
            <a:solidFill>
              <a:srgbClr val="C9CBC6"/>
            </a:solidFill>
          </a:ln>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1143000" y="5788152"/>
            <a:ext cx="128016" cy="128016"/>
          </a:xfrm>
          <a:prstGeom prst="rect">
            <a:avLst/>
          </a:prstGeom>
          <a:solidFill>
            <a:srgbClr val="E5E5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1344168" y="5742432"/>
            <a:ext cx="1097280" cy="228600"/>
          </a:xfrm>
          <a:prstGeom prst="rect">
            <a:avLst/>
          </a:prstGeom>
          <a:noFill/>
        </p:spPr>
        <p:txBody>
          <a:bodyPr wrap="square" lIns="0" rIns="0" tIns="0" bIns="0" anchor="t"/>
          <a:lstStyle/>
          <a:p>
            <a:r>
              <a:rPr sz="950" b="0" i="0">
                <a:solidFill>
                  <a:srgbClr val="6A707A"/>
                </a:solidFill>
                <a:latin typeface="Inter"/>
              </a:rPr>
              <a:t>Revenue</a:t>
            </a:r>
          </a:p>
        </p:txBody>
      </p:sp>
      <p:sp>
        <p:nvSpPr>
          <p:cNvPr id="33" name="Rectangle 32"/>
          <p:cNvSpPr/>
          <p:nvPr/>
        </p:nvSpPr>
        <p:spPr>
          <a:xfrm>
            <a:off x="2286000" y="5788152"/>
            <a:ext cx="128016" cy="128016"/>
          </a:xfrm>
          <a:prstGeom prst="rect">
            <a:avLst/>
          </a:prstGeom>
          <a:solidFill>
            <a:srgbClr val="E9D9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2487168" y="5742432"/>
            <a:ext cx="1463040" cy="228600"/>
          </a:xfrm>
          <a:prstGeom prst="rect">
            <a:avLst/>
          </a:prstGeom>
          <a:noFill/>
        </p:spPr>
        <p:txBody>
          <a:bodyPr wrap="square" lIns="0" rIns="0" tIns="0" bIns="0" anchor="t"/>
          <a:lstStyle/>
          <a:p>
            <a:r>
              <a:rPr sz="950" b="0" i="0">
                <a:solidFill>
                  <a:srgbClr val="6A707A"/>
                </a:solidFill>
                <a:latin typeface="Inter"/>
              </a:rPr>
              <a:t>EBITDA / net profit</a:t>
            </a:r>
          </a:p>
        </p:txBody>
      </p:sp>
      <p:cxnSp>
        <p:nvCxnSpPr>
          <p:cNvPr id="35" name="Connector 34"/>
          <p:cNvCxnSpPr/>
          <p:nvPr/>
        </p:nvCxnSpPr>
        <p:spPr>
          <a:xfrm>
            <a:off x="8321040" y="1783080"/>
            <a:ext cx="33192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8321040" y="1947672"/>
            <a:ext cx="3291840" cy="237744"/>
          </a:xfrm>
          <a:prstGeom prst="rect">
            <a:avLst/>
          </a:prstGeom>
          <a:noFill/>
        </p:spPr>
        <p:txBody>
          <a:bodyPr wrap="square" lIns="0" rIns="0" tIns="0" bIns="0" anchor="t"/>
          <a:lstStyle/>
          <a:p>
            <a:r>
              <a:rPr sz="950" b="1" i="0" spc="180">
                <a:solidFill>
                  <a:srgbClr val="6A707A"/>
                </a:solidFill>
                <a:latin typeface="Inter"/>
              </a:rPr>
              <a:t>REVENUE GROWTH, FY0 TO FY5</a:t>
            </a:r>
          </a:p>
        </p:txBody>
      </p:sp>
      <p:sp>
        <p:nvSpPr>
          <p:cNvPr id="37" name="TextBox 36"/>
          <p:cNvSpPr txBox="1"/>
          <p:nvPr/>
        </p:nvSpPr>
        <p:spPr>
          <a:xfrm>
            <a:off x="8321040" y="2240280"/>
            <a:ext cx="3291840" cy="640080"/>
          </a:xfrm>
          <a:prstGeom prst="rect">
            <a:avLst/>
          </a:prstGeom>
          <a:noFill/>
        </p:spPr>
        <p:txBody>
          <a:bodyPr wrap="square" lIns="0" rIns="0" tIns="0" bIns="0" anchor="t"/>
          <a:lstStyle/>
          <a:p>
            <a:r>
              <a:rPr sz="3000" b="0" i="0">
                <a:solidFill>
                  <a:srgbClr val="6A707A"/>
                </a:solidFill>
                <a:latin typeface="Newsreader"/>
              </a:rPr>
              <a:t>[ % ]</a:t>
            </a:r>
          </a:p>
        </p:txBody>
      </p:sp>
      <p:cxnSp>
        <p:nvCxnSpPr>
          <p:cNvPr id="38" name="Connector 37"/>
          <p:cNvCxnSpPr/>
          <p:nvPr/>
        </p:nvCxnSpPr>
        <p:spPr>
          <a:xfrm>
            <a:off x="8321040" y="3246120"/>
            <a:ext cx="33192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8321040" y="3410712"/>
            <a:ext cx="3291840" cy="237744"/>
          </a:xfrm>
          <a:prstGeom prst="rect">
            <a:avLst/>
          </a:prstGeom>
          <a:noFill/>
        </p:spPr>
        <p:txBody>
          <a:bodyPr wrap="square" lIns="0" rIns="0" tIns="0" bIns="0" anchor="t"/>
          <a:lstStyle/>
          <a:p>
            <a:r>
              <a:rPr sz="950" b="1" i="0" spc="180">
                <a:solidFill>
                  <a:srgbClr val="6A707A"/>
                </a:solidFill>
                <a:latin typeface="Inter"/>
              </a:rPr>
              <a:t>EBITDA MARGIN IN FY5</a:t>
            </a:r>
          </a:p>
        </p:txBody>
      </p:sp>
      <p:sp>
        <p:nvSpPr>
          <p:cNvPr id="40" name="TextBox 39"/>
          <p:cNvSpPr txBox="1"/>
          <p:nvPr/>
        </p:nvSpPr>
        <p:spPr>
          <a:xfrm>
            <a:off x="8321040" y="3703320"/>
            <a:ext cx="3291840" cy="640080"/>
          </a:xfrm>
          <a:prstGeom prst="rect">
            <a:avLst/>
          </a:prstGeom>
          <a:noFill/>
        </p:spPr>
        <p:txBody>
          <a:bodyPr wrap="square" lIns="0" rIns="0" tIns="0" bIns="0" anchor="t"/>
          <a:lstStyle/>
          <a:p>
            <a:r>
              <a:rPr sz="3000" b="0" i="0">
                <a:solidFill>
                  <a:srgbClr val="6A707A"/>
                </a:solidFill>
                <a:latin typeface="Newsreader"/>
              </a:rPr>
              <a:t>[ % ]</a:t>
            </a:r>
          </a:p>
        </p:txBody>
      </p:sp>
      <p:cxnSp>
        <p:nvCxnSpPr>
          <p:cNvPr id="41" name="Connector 40"/>
          <p:cNvCxnSpPr/>
          <p:nvPr/>
        </p:nvCxnSpPr>
        <p:spPr>
          <a:xfrm>
            <a:off x="8321040" y="4709160"/>
            <a:ext cx="33192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8321040" y="4873752"/>
            <a:ext cx="3291840" cy="237744"/>
          </a:xfrm>
          <a:prstGeom prst="rect">
            <a:avLst/>
          </a:prstGeom>
          <a:noFill/>
        </p:spPr>
        <p:txBody>
          <a:bodyPr wrap="square" lIns="0" rIns="0" tIns="0" bIns="0" anchor="t"/>
          <a:lstStyle/>
          <a:p>
            <a:r>
              <a:rPr sz="950" b="1" i="0" spc="180">
                <a:solidFill>
                  <a:srgbClr val="6A707A"/>
                </a:solidFill>
                <a:latin typeface="Inter"/>
              </a:rPr>
              <a:t>LOWEST CASH POINT</a:t>
            </a:r>
          </a:p>
        </p:txBody>
      </p:sp>
      <p:sp>
        <p:nvSpPr>
          <p:cNvPr id="43" name="TextBox 42"/>
          <p:cNvSpPr txBox="1"/>
          <p:nvPr/>
        </p:nvSpPr>
        <p:spPr>
          <a:xfrm>
            <a:off x="8321040" y="5166360"/>
            <a:ext cx="3291840" cy="640080"/>
          </a:xfrm>
          <a:prstGeom prst="rect">
            <a:avLst/>
          </a:prstGeom>
          <a:noFill/>
        </p:spPr>
        <p:txBody>
          <a:bodyPr wrap="square" lIns="0" rIns="0" tIns="0" bIns="0" anchor="t"/>
          <a:lstStyle/>
          <a:p>
            <a:r>
              <a:rPr sz="3000" b="0" i="0">
                <a:solidFill>
                  <a:srgbClr val="6A707A"/>
                </a:solidFill>
                <a:latin typeface="Newsreader"/>
              </a:rPr>
              <a:t>[Amount, month]</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6F6F5"/>
        </a:solidFill>
        <a:effectLst/>
      </p:bgPr>
    </p:bg>
    <p:spTree>
      <p:nvGrpSpPr>
        <p:cNvPr id="1" name=""/>
        <p:cNvGrpSpPr/>
        <p:nvPr/>
      </p:nvGrpSpPr>
      <p:grpSpPr/>
      <p:sp>
        <p:nvSpPr>
          <p:cNvPr id="2" name="TextBox 1"/>
          <p:cNvSpPr txBox="1"/>
          <p:nvPr/>
        </p:nvSpPr>
        <p:spPr>
          <a:xfrm>
            <a:off x="548640" y="438912"/>
            <a:ext cx="9144000" cy="256032"/>
          </a:xfrm>
          <a:prstGeom prst="rect">
            <a:avLst/>
          </a:prstGeom>
          <a:noFill/>
        </p:spPr>
        <p:txBody>
          <a:bodyPr wrap="square" lIns="0" rIns="0" tIns="0" bIns="0" anchor="t"/>
          <a:lstStyle/>
          <a:p>
            <a:r>
              <a:rPr sz="1000" b="1" i="0" spc="250">
                <a:solidFill>
                  <a:srgbClr val="9C4A24"/>
                </a:solidFill>
                <a:latin typeface="Inter"/>
              </a:rPr>
              <a:t>19  ·  FORUM  ·  45 MIN DISCUSSION</a:t>
            </a:r>
          </a:p>
        </p:txBody>
      </p:sp>
      <p:sp>
        <p:nvSpPr>
          <p:cNvPr id="3" name="TextBox 2"/>
          <p:cNvSpPr txBox="1"/>
          <p:nvPr/>
        </p:nvSpPr>
        <p:spPr>
          <a:xfrm>
            <a:off x="548640" y="694944"/>
            <a:ext cx="10241280" cy="658368"/>
          </a:xfrm>
          <a:prstGeom prst="rect">
            <a:avLst/>
          </a:prstGeom>
          <a:noFill/>
        </p:spPr>
        <p:txBody>
          <a:bodyPr wrap="square" lIns="0" rIns="0" tIns="0" bIns="0" anchor="t"/>
          <a:lstStyle/>
          <a:p>
            <a:r>
              <a:rPr sz="3100" b="0" i="0">
                <a:solidFill>
                  <a:srgbClr val="1F2733"/>
                </a:solidFill>
                <a:latin typeface="Newsreader"/>
              </a:rPr>
              <a:t>Pressure test: questions for the herd</a:t>
            </a:r>
          </a:p>
        </p:txBody>
      </p:sp>
      <p:cxnSp>
        <p:nvCxnSpPr>
          <p:cNvPr id="4" name="Connector 3"/>
          <p:cNvCxnSpPr/>
          <p:nvPr/>
        </p:nvCxnSpPr>
        <p:spPr>
          <a:xfrm>
            <a:off x="548640" y="1444752"/>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09360"/>
            <a:ext cx="11091672"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pic>
        <p:nvPicPr>
          <p:cNvPr id="6" name="Picture 5" descr="water-buffalo-eo-ottawa.png"/>
          <p:cNvPicPr>
            <a:picLocks noChangeAspect="1"/>
          </p:cNvPicPr>
          <p:nvPr/>
        </p:nvPicPr>
        <p:blipFill>
          <a:blip r:embed="rId2"/>
          <a:stretch>
            <a:fillRect/>
          </a:stretch>
        </p:blipFill>
        <p:spPr>
          <a:xfrm>
            <a:off x="548640" y="6391656"/>
            <a:ext cx="457200" cy="251460"/>
          </a:xfrm>
          <a:prstGeom prst="rect">
            <a:avLst/>
          </a:prstGeom>
        </p:spPr>
      </p:pic>
      <p:sp>
        <p:nvSpPr>
          <p:cNvPr id="7" name="TextBox 6"/>
          <p:cNvSpPr txBox="1"/>
          <p:nvPr/>
        </p:nvSpPr>
        <p:spPr>
          <a:xfrm>
            <a:off x="1143000" y="6391656"/>
            <a:ext cx="8229600" cy="251460"/>
          </a:xfrm>
          <a:prstGeom prst="rect">
            <a:avLst/>
          </a:prstGeom>
          <a:noFill/>
        </p:spPr>
        <p:txBody>
          <a:bodyPr wrap="square" lIns="0" rIns="0" tIns="0" bIns="0" anchor="ctr"/>
          <a:lstStyle/>
          <a:p>
            <a:r>
              <a:rPr sz="800" b="0" i="0" spc="150">
                <a:solidFill>
                  <a:srgbClr val="6A707A"/>
                </a:solidFill>
                <a:latin typeface="Inter"/>
              </a:rPr>
              <a:t>THE BUFFALOES  ·  5-YEAR BUSINESS PLAN  ·  TREMBLANT, OCT 26–30, 2026</a:t>
            </a:r>
          </a:p>
        </p:txBody>
      </p:sp>
      <p:sp>
        <p:nvSpPr>
          <p:cNvPr id="8" name="TextBox 7"/>
          <p:cNvSpPr txBox="1"/>
          <p:nvPr/>
        </p:nvSpPr>
        <p:spPr>
          <a:xfrm>
            <a:off x="10725912" y="6391656"/>
            <a:ext cx="914400" cy="251460"/>
          </a:xfrm>
          <a:prstGeom prst="rect">
            <a:avLst/>
          </a:prstGeom>
          <a:noFill/>
        </p:spPr>
        <p:txBody>
          <a:bodyPr wrap="square" lIns="0" rIns="0" tIns="0" bIns="0" anchor="ctr"/>
          <a:lstStyle/>
          <a:p>
            <a:pPr algn="r"/>
            <a:r>
              <a:rPr sz="1100" b="0" i="0">
                <a:solidFill>
                  <a:srgbClr val="6A707A"/>
                </a:solidFill>
                <a:latin typeface="Newsreader"/>
              </a:rPr>
              <a:t>19</a:t>
            </a:r>
          </a:p>
        </p:txBody>
      </p:sp>
      <p:sp>
        <p:nvSpPr>
          <p:cNvPr id="9" name="TextBox 8"/>
          <p:cNvSpPr txBox="1"/>
          <p:nvPr/>
        </p:nvSpPr>
        <p:spPr>
          <a:xfrm>
            <a:off x="548640" y="1600200"/>
            <a:ext cx="10972800" cy="320040"/>
          </a:xfrm>
          <a:prstGeom prst="rect">
            <a:avLst/>
          </a:prstGeom>
          <a:noFill/>
        </p:spPr>
        <p:txBody>
          <a:bodyPr wrap="square" lIns="0" rIns="0" tIns="0" bIns="0" anchor="t"/>
          <a:lstStyle/>
          <a:p>
            <a:r>
              <a:rPr sz="1200" b="0" i="1">
                <a:solidFill>
                  <a:srgbClr val="6A707A"/>
                </a:solidFill>
                <a:latin typeface="Newsreader"/>
              </a:rPr>
              <a:t>A suggested flow. The herd challenges the plan; the presenter listens, asks for detail and captures.</a:t>
            </a:r>
          </a:p>
        </p:txBody>
      </p:sp>
      <p:sp>
        <p:nvSpPr>
          <p:cNvPr id="10" name="Rounded Rectangle 9"/>
          <p:cNvSpPr/>
          <p:nvPr/>
        </p:nvSpPr>
        <p:spPr>
          <a:xfrm>
            <a:off x="548640" y="2103120"/>
            <a:ext cx="2615184" cy="2514600"/>
          </a:xfrm>
          <a:prstGeom prst="roundRect">
            <a:avLst>
              <a:gd name="adj" fmla="val 2181"/>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48640" y="2103120"/>
            <a:ext cx="2615184" cy="64008"/>
          </a:xfrm>
          <a:prstGeom prst="rect">
            <a:avLst/>
          </a:prstGeom>
          <a:solidFill>
            <a:srgbClr val="4B5F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77240" y="2331720"/>
            <a:ext cx="2286000" cy="256032"/>
          </a:xfrm>
          <a:prstGeom prst="rect">
            <a:avLst/>
          </a:prstGeom>
          <a:noFill/>
        </p:spPr>
        <p:txBody>
          <a:bodyPr wrap="square" lIns="0" rIns="0" tIns="0" bIns="0" anchor="t"/>
          <a:lstStyle/>
          <a:p>
            <a:r>
              <a:rPr sz="950" b="1" i="0" spc="250">
                <a:solidFill>
                  <a:srgbClr val="4B5F7C"/>
                </a:solidFill>
                <a:latin typeface="Inter"/>
              </a:rPr>
              <a:t>01  CLARIFY</a:t>
            </a:r>
          </a:p>
        </p:txBody>
      </p:sp>
      <p:sp>
        <p:nvSpPr>
          <p:cNvPr id="13" name="TextBox 12"/>
          <p:cNvSpPr txBox="1"/>
          <p:nvPr/>
        </p:nvSpPr>
        <p:spPr>
          <a:xfrm>
            <a:off x="777240" y="2633472"/>
            <a:ext cx="2194560" cy="457200"/>
          </a:xfrm>
          <a:prstGeom prst="rect">
            <a:avLst/>
          </a:prstGeom>
          <a:noFill/>
        </p:spPr>
        <p:txBody>
          <a:bodyPr wrap="square" lIns="0" rIns="0" tIns="0" bIns="0" anchor="t"/>
          <a:lstStyle/>
          <a:p>
            <a:r>
              <a:rPr sz="2400" b="0" i="0">
                <a:solidFill>
                  <a:srgbClr val="1F2733"/>
                </a:solidFill>
                <a:latin typeface="Newsreader"/>
              </a:rPr>
              <a:t>~5 min</a:t>
            </a:r>
          </a:p>
        </p:txBody>
      </p:sp>
      <p:cxnSp>
        <p:nvCxnSpPr>
          <p:cNvPr id="14" name="Connector 13"/>
          <p:cNvCxnSpPr/>
          <p:nvPr/>
        </p:nvCxnSpPr>
        <p:spPr>
          <a:xfrm>
            <a:off x="777240" y="3200400"/>
            <a:ext cx="2157984"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77240" y="3337560"/>
            <a:ext cx="2194560" cy="1554480"/>
          </a:xfrm>
          <a:prstGeom prst="rect">
            <a:avLst/>
          </a:prstGeom>
          <a:noFill/>
        </p:spPr>
        <p:txBody>
          <a:bodyPr wrap="square" lIns="0" rIns="0" tIns="0" bIns="0" anchor="t"/>
          <a:lstStyle/>
          <a:p>
            <a:pPr>
              <a:spcAft>
                <a:spcPts val="800"/>
              </a:spcAft>
            </a:pPr>
            <a:r>
              <a:rPr sz="1250" b="0" i="0">
                <a:solidFill>
                  <a:srgbClr val="2C323B"/>
                </a:solidFill>
                <a:latin typeface="Inter"/>
              </a:rPr>
              <a:t>What in the story or the numbers is unclear?</a:t>
            </a:r>
          </a:p>
          <a:p>
            <a:pPr>
              <a:spcAft>
                <a:spcPts val="800"/>
              </a:spcAft>
            </a:pPr>
            <a:r>
              <a:rPr sz="1250" b="0" i="0">
                <a:solidFill>
                  <a:srgbClr val="2C323B"/>
                </a:solidFill>
                <a:latin typeface="Inter"/>
              </a:rPr>
              <a:t>Which figure needs a source or a check?</a:t>
            </a:r>
          </a:p>
        </p:txBody>
      </p:sp>
      <p:sp>
        <p:nvSpPr>
          <p:cNvPr id="16" name="Rounded Rectangle 15"/>
          <p:cNvSpPr/>
          <p:nvPr/>
        </p:nvSpPr>
        <p:spPr>
          <a:xfrm>
            <a:off x="3374136" y="2103120"/>
            <a:ext cx="2615184" cy="2514600"/>
          </a:xfrm>
          <a:prstGeom prst="roundRect">
            <a:avLst>
              <a:gd name="adj" fmla="val 2181"/>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3374136" y="2103120"/>
            <a:ext cx="2615184" cy="64008"/>
          </a:xfrm>
          <a:prstGeom prst="rect">
            <a:avLst/>
          </a:prstGeom>
          <a:solidFill>
            <a:srgbClr val="9C4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3602736" y="2331720"/>
            <a:ext cx="2286000" cy="256032"/>
          </a:xfrm>
          <a:prstGeom prst="rect">
            <a:avLst/>
          </a:prstGeom>
          <a:noFill/>
        </p:spPr>
        <p:txBody>
          <a:bodyPr wrap="square" lIns="0" rIns="0" tIns="0" bIns="0" anchor="t"/>
          <a:lstStyle/>
          <a:p>
            <a:r>
              <a:rPr sz="950" b="1" i="0" spc="250">
                <a:solidFill>
                  <a:srgbClr val="9C4A24"/>
                </a:solidFill>
                <a:latin typeface="Inter"/>
              </a:rPr>
              <a:t>02  BLIND SPOTS</a:t>
            </a:r>
          </a:p>
        </p:txBody>
      </p:sp>
      <p:sp>
        <p:nvSpPr>
          <p:cNvPr id="19" name="TextBox 18"/>
          <p:cNvSpPr txBox="1"/>
          <p:nvPr/>
        </p:nvSpPr>
        <p:spPr>
          <a:xfrm>
            <a:off x="3602736" y="2633472"/>
            <a:ext cx="2194560" cy="457200"/>
          </a:xfrm>
          <a:prstGeom prst="rect">
            <a:avLst/>
          </a:prstGeom>
          <a:noFill/>
        </p:spPr>
        <p:txBody>
          <a:bodyPr wrap="square" lIns="0" rIns="0" tIns="0" bIns="0" anchor="t"/>
          <a:lstStyle/>
          <a:p>
            <a:r>
              <a:rPr sz="2400" b="0" i="0">
                <a:solidFill>
                  <a:srgbClr val="1F2733"/>
                </a:solidFill>
                <a:latin typeface="Newsreader"/>
              </a:rPr>
              <a:t>~15 min</a:t>
            </a:r>
          </a:p>
        </p:txBody>
      </p:sp>
      <p:cxnSp>
        <p:nvCxnSpPr>
          <p:cNvPr id="20" name="Connector 19"/>
          <p:cNvCxnSpPr/>
          <p:nvPr/>
        </p:nvCxnSpPr>
        <p:spPr>
          <a:xfrm>
            <a:off x="3602736" y="3200400"/>
            <a:ext cx="2157984"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602736" y="3337560"/>
            <a:ext cx="2194560" cy="1554480"/>
          </a:xfrm>
          <a:prstGeom prst="rect">
            <a:avLst/>
          </a:prstGeom>
          <a:noFill/>
        </p:spPr>
        <p:txBody>
          <a:bodyPr wrap="square" lIns="0" rIns="0" tIns="0" bIns="0" anchor="t"/>
          <a:lstStyle/>
          <a:p>
            <a:pPr>
              <a:spcAft>
                <a:spcPts val="800"/>
              </a:spcAft>
            </a:pPr>
            <a:r>
              <a:rPr sz="1250" b="0" i="0">
                <a:solidFill>
                  <a:srgbClr val="2C323B"/>
                </a:solidFill>
                <a:latin typeface="Inter"/>
              </a:rPr>
              <a:t>What is the presenter not seeing?</a:t>
            </a:r>
          </a:p>
          <a:p>
            <a:pPr>
              <a:spcAft>
                <a:spcPts val="800"/>
              </a:spcAft>
            </a:pPr>
            <a:r>
              <a:rPr sz="1250" b="0" i="0">
                <a:solidFill>
                  <a:srgbClr val="2C323B"/>
                </a:solidFill>
                <a:latin typeface="Inter"/>
              </a:rPr>
              <a:t>Where does the plan still depend on the owner?</a:t>
            </a:r>
          </a:p>
        </p:txBody>
      </p:sp>
      <p:sp>
        <p:nvSpPr>
          <p:cNvPr id="22" name="Rounded Rectangle 21"/>
          <p:cNvSpPr/>
          <p:nvPr/>
        </p:nvSpPr>
        <p:spPr>
          <a:xfrm>
            <a:off x="6199631" y="2103120"/>
            <a:ext cx="2615184" cy="2514600"/>
          </a:xfrm>
          <a:prstGeom prst="roundRect">
            <a:avLst>
              <a:gd name="adj" fmla="val 2181"/>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6199631" y="2103120"/>
            <a:ext cx="2615184" cy="64008"/>
          </a:xfrm>
          <a:prstGeom prst="rect">
            <a:avLst/>
          </a:prstGeom>
          <a:solidFill>
            <a:srgbClr val="8667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28231" y="2331720"/>
            <a:ext cx="2286000" cy="256032"/>
          </a:xfrm>
          <a:prstGeom prst="rect">
            <a:avLst/>
          </a:prstGeom>
          <a:noFill/>
        </p:spPr>
        <p:txBody>
          <a:bodyPr wrap="square" lIns="0" rIns="0" tIns="0" bIns="0" anchor="t"/>
          <a:lstStyle/>
          <a:p>
            <a:r>
              <a:rPr sz="950" b="1" i="0" spc="250">
                <a:solidFill>
                  <a:srgbClr val="86672C"/>
                </a:solidFill>
                <a:latin typeface="Inter"/>
              </a:rPr>
              <a:t>03  WEAK POINTS</a:t>
            </a:r>
          </a:p>
        </p:txBody>
      </p:sp>
      <p:sp>
        <p:nvSpPr>
          <p:cNvPr id="25" name="TextBox 24"/>
          <p:cNvSpPr txBox="1"/>
          <p:nvPr/>
        </p:nvSpPr>
        <p:spPr>
          <a:xfrm>
            <a:off x="6428231" y="2633472"/>
            <a:ext cx="2194560" cy="457200"/>
          </a:xfrm>
          <a:prstGeom prst="rect">
            <a:avLst/>
          </a:prstGeom>
          <a:noFill/>
        </p:spPr>
        <p:txBody>
          <a:bodyPr wrap="square" lIns="0" rIns="0" tIns="0" bIns="0" anchor="t"/>
          <a:lstStyle/>
          <a:p>
            <a:r>
              <a:rPr sz="2400" b="0" i="0">
                <a:solidFill>
                  <a:srgbClr val="1F2733"/>
                </a:solidFill>
                <a:latin typeface="Newsreader"/>
              </a:rPr>
              <a:t>~15 min</a:t>
            </a:r>
          </a:p>
        </p:txBody>
      </p:sp>
      <p:cxnSp>
        <p:nvCxnSpPr>
          <p:cNvPr id="26" name="Connector 25"/>
          <p:cNvCxnSpPr/>
          <p:nvPr/>
        </p:nvCxnSpPr>
        <p:spPr>
          <a:xfrm>
            <a:off x="6428231" y="3200400"/>
            <a:ext cx="2157984"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428231" y="3337560"/>
            <a:ext cx="2194560" cy="1554480"/>
          </a:xfrm>
          <a:prstGeom prst="rect">
            <a:avLst/>
          </a:prstGeom>
          <a:noFill/>
        </p:spPr>
        <p:txBody>
          <a:bodyPr wrap="square" lIns="0" rIns="0" tIns="0" bIns="0" anchor="t"/>
          <a:lstStyle/>
          <a:p>
            <a:pPr>
              <a:spcAft>
                <a:spcPts val="800"/>
              </a:spcAft>
            </a:pPr>
            <a:r>
              <a:rPr sz="1250" b="0" i="0">
                <a:solidFill>
                  <a:srgbClr val="2C323B"/>
                </a:solidFill>
                <a:latin typeface="Inter"/>
              </a:rPr>
              <a:t>Which assumption breaks first?</a:t>
            </a:r>
          </a:p>
          <a:p>
            <a:pPr>
              <a:spcAft>
                <a:spcPts val="800"/>
              </a:spcAft>
            </a:pPr>
            <a:r>
              <a:rPr sz="1250" b="0" i="0">
                <a:solidFill>
                  <a:srgbClr val="2C323B"/>
                </a:solidFill>
                <a:latin typeface="Inter"/>
              </a:rPr>
              <a:t>Could the cash survive a bad year?</a:t>
            </a:r>
          </a:p>
        </p:txBody>
      </p:sp>
      <p:sp>
        <p:nvSpPr>
          <p:cNvPr id="28" name="Rounded Rectangle 27"/>
          <p:cNvSpPr/>
          <p:nvPr/>
        </p:nvSpPr>
        <p:spPr>
          <a:xfrm>
            <a:off x="9025128" y="2103120"/>
            <a:ext cx="2615184" cy="2514600"/>
          </a:xfrm>
          <a:prstGeom prst="roundRect">
            <a:avLst>
              <a:gd name="adj" fmla="val 2181"/>
            </a:avLst>
          </a:prstGeom>
          <a:solidFill>
            <a:srgbClr val="FFFFFF"/>
          </a:solidFill>
          <a:ln w="9525">
            <a:solidFill>
              <a:srgbClr val="E5E5E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ectangle 28"/>
          <p:cNvSpPr/>
          <p:nvPr/>
        </p:nvSpPr>
        <p:spPr>
          <a:xfrm>
            <a:off x="9025128" y="2103120"/>
            <a:ext cx="2615184" cy="64008"/>
          </a:xfrm>
          <a:prstGeom prst="rect">
            <a:avLst/>
          </a:prstGeom>
          <a:solidFill>
            <a:srgbClr val="4D7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9253728" y="2331720"/>
            <a:ext cx="2286000" cy="256032"/>
          </a:xfrm>
          <a:prstGeom prst="rect">
            <a:avLst/>
          </a:prstGeom>
          <a:noFill/>
        </p:spPr>
        <p:txBody>
          <a:bodyPr wrap="square" lIns="0" rIns="0" tIns="0" bIns="0" anchor="t"/>
          <a:lstStyle/>
          <a:p>
            <a:r>
              <a:rPr sz="950" b="1" i="0" spc="250">
                <a:solidFill>
                  <a:srgbClr val="4D7A6C"/>
                </a:solidFill>
                <a:latin typeface="Inter"/>
              </a:rPr>
              <a:t>04  EXPERIENCE SHARES</a:t>
            </a:r>
          </a:p>
        </p:txBody>
      </p:sp>
      <p:sp>
        <p:nvSpPr>
          <p:cNvPr id="31" name="TextBox 30"/>
          <p:cNvSpPr txBox="1"/>
          <p:nvPr/>
        </p:nvSpPr>
        <p:spPr>
          <a:xfrm>
            <a:off x="9253728" y="2633472"/>
            <a:ext cx="2194560" cy="457200"/>
          </a:xfrm>
          <a:prstGeom prst="rect">
            <a:avLst/>
          </a:prstGeom>
          <a:noFill/>
        </p:spPr>
        <p:txBody>
          <a:bodyPr wrap="square" lIns="0" rIns="0" tIns="0" bIns="0" anchor="t"/>
          <a:lstStyle/>
          <a:p>
            <a:r>
              <a:rPr sz="2400" b="0" i="0">
                <a:solidFill>
                  <a:srgbClr val="1F2733"/>
                </a:solidFill>
                <a:latin typeface="Newsreader"/>
              </a:rPr>
              <a:t>~10 min</a:t>
            </a:r>
          </a:p>
        </p:txBody>
      </p:sp>
      <p:cxnSp>
        <p:nvCxnSpPr>
          <p:cNvPr id="32" name="Connector 31"/>
          <p:cNvCxnSpPr/>
          <p:nvPr/>
        </p:nvCxnSpPr>
        <p:spPr>
          <a:xfrm>
            <a:off x="9253728" y="3200400"/>
            <a:ext cx="2157983" cy="0"/>
          </a:xfrm>
          <a:prstGeom prst="line">
            <a:avLst/>
          </a:prstGeom>
          <a:ln w="9525">
            <a:solidFill>
              <a:srgbClr val="E5E5E2"/>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9253728" y="3337560"/>
            <a:ext cx="2194560" cy="1554480"/>
          </a:xfrm>
          <a:prstGeom prst="rect">
            <a:avLst/>
          </a:prstGeom>
          <a:noFill/>
        </p:spPr>
        <p:txBody>
          <a:bodyPr wrap="square" lIns="0" rIns="0" tIns="0" bIns="0" anchor="t"/>
          <a:lstStyle/>
          <a:p>
            <a:pPr>
              <a:spcAft>
                <a:spcPts val="800"/>
              </a:spcAft>
            </a:pPr>
            <a:r>
              <a:rPr sz="1250" b="0" i="0">
                <a:solidFill>
                  <a:srgbClr val="2C323B"/>
                </a:solidFill>
                <a:latin typeface="Inter"/>
              </a:rPr>
              <a:t>Where have we lived this?</a:t>
            </a:r>
          </a:p>
          <a:p>
            <a:pPr>
              <a:spcAft>
                <a:spcPts val="800"/>
              </a:spcAft>
            </a:pPr>
            <a:r>
              <a:rPr sz="1250" b="0" i="0">
                <a:solidFill>
                  <a:srgbClr val="2C323B"/>
                </a:solidFill>
                <a:latin typeface="Inter"/>
              </a:rPr>
              <a:t>What did we learn the hard way?</a:t>
            </a:r>
          </a:p>
        </p:txBody>
      </p:sp>
      <p:sp>
        <p:nvSpPr>
          <p:cNvPr id="34" name="TextBox 33"/>
          <p:cNvSpPr txBox="1"/>
          <p:nvPr/>
        </p:nvSpPr>
        <p:spPr>
          <a:xfrm>
            <a:off x="548640" y="4937760"/>
            <a:ext cx="6400800" cy="237744"/>
          </a:xfrm>
          <a:prstGeom prst="rect">
            <a:avLst/>
          </a:prstGeom>
          <a:noFill/>
        </p:spPr>
        <p:txBody>
          <a:bodyPr wrap="square" lIns="0" rIns="0" tIns="0" bIns="0" anchor="t"/>
          <a:lstStyle/>
          <a:p>
            <a:r>
              <a:rPr sz="950" b="1" i="0" spc="180">
                <a:solidFill>
                  <a:srgbClr val="1F2733"/>
                </a:solidFill>
                <a:latin typeface="Inter"/>
              </a:rPr>
              <a:t>WHAT I’M TAKING AWAY</a:t>
            </a:r>
          </a:p>
        </p:txBody>
      </p:sp>
      <p:sp>
        <p:nvSpPr>
          <p:cNvPr id="35" name="TextBox 34"/>
          <p:cNvSpPr txBox="1"/>
          <p:nvPr/>
        </p:nvSpPr>
        <p:spPr>
          <a:xfrm>
            <a:off x="548640" y="5230368"/>
            <a:ext cx="3566160" cy="457200"/>
          </a:xfrm>
          <a:prstGeom prst="rect">
            <a:avLst/>
          </a:prstGeom>
          <a:noFill/>
        </p:spPr>
        <p:txBody>
          <a:bodyPr wrap="square" lIns="0" rIns="0" tIns="0" bIns="0" anchor="t"/>
          <a:lstStyle/>
          <a:p>
            <a:r>
              <a:rPr sz="1400" b="0" i="0">
                <a:solidFill>
                  <a:srgbClr val="6A707A"/>
                </a:solidFill>
                <a:latin typeface="Inter"/>
              </a:rPr>
              <a:t>[Top insight from the herd]</a:t>
            </a:r>
          </a:p>
        </p:txBody>
      </p:sp>
      <p:sp>
        <p:nvSpPr>
          <p:cNvPr id="36" name="TextBox 35"/>
          <p:cNvSpPr txBox="1"/>
          <p:nvPr/>
        </p:nvSpPr>
        <p:spPr>
          <a:xfrm>
            <a:off x="4325112" y="5230368"/>
            <a:ext cx="3566160" cy="457200"/>
          </a:xfrm>
          <a:prstGeom prst="rect">
            <a:avLst/>
          </a:prstGeom>
          <a:noFill/>
        </p:spPr>
        <p:txBody>
          <a:bodyPr wrap="square" lIns="0" rIns="0" tIns="0" bIns="0" anchor="t"/>
          <a:lstStyle/>
          <a:p>
            <a:r>
              <a:rPr sz="1400" b="0" i="0">
                <a:solidFill>
                  <a:srgbClr val="6A707A"/>
                </a:solidFill>
                <a:latin typeface="Inter"/>
              </a:rPr>
              <a:t>[What I will change in the plan]</a:t>
            </a:r>
          </a:p>
        </p:txBody>
      </p:sp>
      <p:sp>
        <p:nvSpPr>
          <p:cNvPr id="37" name="TextBox 36"/>
          <p:cNvSpPr txBox="1"/>
          <p:nvPr/>
        </p:nvSpPr>
        <p:spPr>
          <a:xfrm>
            <a:off x="8101583" y="5230368"/>
            <a:ext cx="3566160" cy="457200"/>
          </a:xfrm>
          <a:prstGeom prst="rect">
            <a:avLst/>
          </a:prstGeom>
          <a:noFill/>
        </p:spPr>
        <p:txBody>
          <a:bodyPr wrap="square" lIns="0" rIns="0" tIns="0" bIns="0" anchor="t"/>
          <a:lstStyle/>
          <a:p>
            <a:r>
              <a:rPr sz="1400" b="0" i="0">
                <a:solidFill>
                  <a:srgbClr val="6A707A"/>
                </a:solidFill>
                <a:latin typeface="Inter"/>
              </a:rPr>
              <a:t>[Who I will follow up with]</a:t>
            </a:r>
          </a:p>
        </p:txBody>
      </p:sp>
    </p:spTree>
  </p:cSld>
  <p:clrMapOvr>
    <a:masterClrMapping/>
  </p:clrMapOvr>
</p:sld>
</file>

<file path=ppt/theme/theme1.xml><?xml version="1.0" encoding="utf-8"?>
<a:theme xmlns:a="http://schemas.openxmlformats.org/drawingml/2006/main" name="ChatGPT">
  <a:themeElements>
    <a:clrScheme name="EO planning">
      <a:dk1>
        <a:srgbClr val="000000"/>
      </a:dk1>
      <a:lt1>
        <a:srgbClr val="FFFFFF"/>
      </a:lt1>
      <a:dk2>
        <a:srgbClr val="142B3B"/>
      </a:dk2>
      <a:lt2>
        <a:srgbClr val="F4F5F1"/>
      </a:lt2>
      <a:accent1>
        <a:srgbClr val="147D7A"/>
      </a:accent1>
      <a:accent2>
        <a:srgbClr val="E6B45C"/>
      </a:accent2>
      <a:accent3>
        <a:srgbClr val="142B3B"/>
      </a:accent3>
      <a:accent4>
        <a:srgbClr val="A44339"/>
      </a:accent4>
      <a:accent5>
        <a:srgbClr val="7C7B56"/>
      </a:accent5>
      <a:accent6>
        <a:srgbClr val="849AA4"/>
      </a:accent6>
      <a:hlink>
        <a:srgbClr val="147D7A"/>
      </a:hlink>
      <a:folHlink>
        <a:srgbClr val="62557D"/>
      </a:folHlink>
    </a:clrScheme>
    <a:fontScheme name="">
      <a:majorFont>
        <a:latin typeface="Newsreader"/>
        <a:ea typeface=""/>
        <a:cs typeface=""/>
      </a:majorFont>
      <a:minorFont>
        <a:latin typeface="Inter"/>
        <a:ea typeface=""/>
        <a:cs typeface=""/>
      </a:minorFont>
    </a:fontScheme>
    <a:fmtScheme name="EO planning">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EO planning">
      <a:dk1>
        <a:srgbClr val="000000"/>
      </a:dk1>
      <a:lt1>
        <a:srgbClr val="FFFFFF"/>
      </a:lt1>
      <a:dk2>
        <a:srgbClr val="142B3B"/>
      </a:dk2>
      <a:lt2>
        <a:srgbClr val="F4F5F1"/>
      </a:lt2>
      <a:accent1>
        <a:srgbClr val="147D7A"/>
      </a:accent1>
      <a:accent2>
        <a:srgbClr val="E6B45C"/>
      </a:accent2>
      <a:accent3>
        <a:srgbClr val="142B3B"/>
      </a:accent3>
      <a:accent4>
        <a:srgbClr val="A44339"/>
      </a:accent4>
      <a:accent5>
        <a:srgbClr val="7C7B56"/>
      </a:accent5>
      <a:accent6>
        <a:srgbClr val="849AA4"/>
      </a:accent6>
      <a:hlink>
        <a:srgbClr val="147D7A"/>
      </a:hlink>
      <a:folHlink>
        <a:srgbClr val="62557D"/>
      </a:folHlink>
    </a:clrScheme>
    <a:fontScheme name="">
      <a:majorFont>
        <a:latin typeface="Newsreader"/>
        <a:ea typeface=""/>
        <a:cs typeface=""/>
      </a:majorFont>
      <a:minorFont>
        <a:latin typeface="Inter"/>
        <a:ea typeface=""/>
        <a:cs typeface=""/>
      </a:minorFont>
    </a:fontScheme>
    <a:fmtScheme name="EO planning">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1384</Words>
  <Application>Microsoft Office PowerPoint</Application>
  <DocSecurity>0</DocSecurity>
  <PresentationFormat>Widescreen</PresentationFormat>
  <Paragraphs>280</Paragraphs>
  <Slides>16</Slides>
  <Notes>16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Jack Mcdonald</cp:lastModifiedBy>
  <cp:revision>1</cp:revision>
  <dcterms:created xsi:type="dcterms:W3CDTF">2026-10-08T20:40:21Z</dcterms:created>
  <dcterms:modified xsi:type="dcterms:W3CDTF">2026-10-09T01:57:35Z</dcterms:modified>
</cp:coreProperties>
</file>